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59" r:id="rId3"/>
    <p:sldId id="263" r:id="rId4"/>
    <p:sldId id="262" r:id="rId5"/>
    <p:sldId id="265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AA272-9BE4-40E1-B4A7-2B599CA4EBCF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32EC4-6F81-4904-BCA3-A393DD9E3F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2EC4-6F81-4904-BCA3-A393DD9E3FD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ikos\Desktop\Η  Φυσική Αγωγή στην Πρωτοβάθμια Εκπαίδευση\4.jpg"/>
          <p:cNvPicPr>
            <a:picLocks noChangeAspect="1" noChangeArrowheads="1"/>
          </p:cNvPicPr>
          <p:nvPr/>
        </p:nvPicPr>
        <p:blipFill>
          <a:blip r:embed="rId2" cstate="print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558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0" y="332656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>
                <a:latin typeface="Monotype Corsiva" pitchFamily="66" charset="0"/>
              </a:rPr>
              <a:t>Πρόσκληση</a:t>
            </a:r>
          </a:p>
          <a:p>
            <a:pPr algn="ctr"/>
            <a:endParaRPr lang="el-GR" sz="2000" dirty="0" smtClean="0">
              <a:latin typeface="Monotype Corsiva" pitchFamily="66" charset="0"/>
            </a:endParaRP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Το  Διοικητικό Συμβούλιο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της Πανελλήνιας Ένωσης Εκπαιδευτικών Λειτουργών Φυσικής Αγωγής</a:t>
            </a:r>
            <a:endParaRPr lang="en-US" sz="2000" dirty="0" smtClean="0">
              <a:latin typeface="Monotype Corsiva" pitchFamily="66" charset="0"/>
            </a:endParaRP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το</a:t>
            </a:r>
            <a:r>
              <a:rPr lang="en-US" sz="2000" dirty="0" smtClean="0">
                <a:latin typeface="Monotype Corsiva" pitchFamily="66" charset="0"/>
              </a:rPr>
              <a:t> </a:t>
            </a:r>
            <a:r>
              <a:rPr lang="el-GR" sz="2000" dirty="0" smtClean="0">
                <a:latin typeface="Monotype Corsiva" pitchFamily="66" charset="0"/>
              </a:rPr>
              <a:t>Εργαστήριο Αθλητικής Παιδαγωγικής και Διδακτικής</a:t>
            </a:r>
            <a:r>
              <a:rPr lang="el-GR" sz="2000" i="1" dirty="0" smtClean="0">
                <a:latin typeface="Monotype Corsiva" pitchFamily="66" charset="0"/>
              </a:rPr>
              <a:t> Φυσικής Αγωγής</a:t>
            </a:r>
            <a:r>
              <a:rPr lang="el-GR" sz="2000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της Σχολής Επιστήμης Φυσικής Αγωγής και Αθλητισμού 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του Εθνικού </a:t>
            </a:r>
            <a:r>
              <a:rPr lang="el-GR" sz="2000" i="1" dirty="0" smtClean="0">
                <a:latin typeface="Monotype Corsiva" pitchFamily="66" charset="0"/>
              </a:rPr>
              <a:t>και</a:t>
            </a:r>
            <a:r>
              <a:rPr lang="el-GR" sz="2000" dirty="0" smtClean="0">
                <a:latin typeface="Monotype Corsiva" pitchFamily="66" charset="0"/>
              </a:rPr>
              <a:t> Καποδιστριακού Πανεπιστήμιου Αθηνών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και  η Διεύθυνση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Κολλεγίου Αθηνών-Κολλεγίου Ψυχικού </a:t>
            </a:r>
          </a:p>
          <a:p>
            <a:pPr algn="ctr"/>
            <a:endParaRPr lang="el-GR" sz="1000" dirty="0" smtClean="0">
              <a:latin typeface="Monotype Corsiva" pitchFamily="66" charset="0"/>
            </a:endParaRPr>
          </a:p>
          <a:p>
            <a:pPr algn="ctr"/>
            <a:r>
              <a:rPr lang="el-GR" sz="2400" dirty="0" smtClean="0">
                <a:latin typeface="Monotype Corsiva" pitchFamily="66" charset="0"/>
              </a:rPr>
              <a:t> σας προσκαλούν</a:t>
            </a:r>
          </a:p>
          <a:p>
            <a:pPr algn="ctr"/>
            <a:endParaRPr lang="el-GR" sz="1000" b="1" dirty="0" smtClean="0">
              <a:latin typeface="Monotype Corsiva" pitchFamily="66" charset="0"/>
            </a:endParaRP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στην  Εκπαιδευτική </a:t>
            </a:r>
            <a:r>
              <a:rPr lang="el-GR" sz="2000" dirty="0" smtClean="0">
                <a:latin typeface="Monotype Corsiva" pitchFamily="66" charset="0"/>
              </a:rPr>
              <a:t>Ημερίδα </a:t>
            </a:r>
            <a:r>
              <a:rPr lang="el-GR" sz="2000" dirty="0" smtClean="0">
                <a:latin typeface="Monotype Corsiva" pitchFamily="66" charset="0"/>
              </a:rPr>
              <a:t>με θέμα: </a:t>
            </a:r>
          </a:p>
          <a:p>
            <a:pPr algn="ctr" eaLnBrk="0" hangingPunct="0"/>
            <a:r>
              <a:rPr lang="en-US" sz="2400" dirty="0" smtClean="0">
                <a:latin typeface="Monotype Corsiva" pitchFamily="66" charset="0"/>
              </a:rPr>
              <a:t>“</a:t>
            </a:r>
            <a:r>
              <a:rPr lang="el-GR" sz="2400" i="1" dirty="0" smtClean="0">
                <a:latin typeface="Monotype Corsiva" pitchFamily="66" charset="0"/>
              </a:rPr>
              <a:t>Η  Φυσική Αγωγή στην Πρωτοβάθμια Εκπαίδευση</a:t>
            </a:r>
            <a:r>
              <a:rPr lang="en-US" sz="2400" i="1" dirty="0" smtClean="0">
                <a:latin typeface="Monotype Corsiva" pitchFamily="66" charset="0"/>
                <a:cs typeface="Times New Roman" pitchFamily="18" charset="0"/>
              </a:rPr>
              <a:t>”</a:t>
            </a:r>
            <a:r>
              <a:rPr lang="el-GR" sz="2400" i="1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en-US" sz="2400" i="1" dirty="0" smtClean="0">
              <a:latin typeface="Monotype Corsiva" pitchFamily="66" charset="0"/>
              <a:cs typeface="Times New Roman" pitchFamily="18" charset="0"/>
            </a:endParaRPr>
          </a:p>
          <a:p>
            <a:pPr algn="ctr" eaLnBrk="0" hangingPunct="0"/>
            <a:r>
              <a:rPr lang="el-GR" sz="2000" i="1" dirty="0" smtClean="0">
                <a:latin typeface="Monotype Corsiva" pitchFamily="66" charset="0"/>
                <a:cs typeface="Times New Roman" pitchFamily="18" charset="0"/>
              </a:rPr>
              <a:t>13 Φεβρουαρίου 2016 και ώρα 09.00</a:t>
            </a:r>
          </a:p>
          <a:p>
            <a:pPr algn="ctr" eaLnBrk="0" hangingPunct="0"/>
            <a:endParaRPr lang="el-GR" sz="1000" dirty="0" smtClean="0">
              <a:latin typeface="Monotype Corsiva" pitchFamily="66" charset="0"/>
            </a:endParaRPr>
          </a:p>
          <a:p>
            <a:pPr algn="ctr"/>
            <a:r>
              <a:rPr lang="el-GR" sz="2000" dirty="0" smtClean="0">
                <a:latin typeface="Monotype Corsiva" pitchFamily="66" charset="0"/>
                <a:cs typeface="Times New Roman" pitchFamily="18" charset="0"/>
              </a:rPr>
              <a:t>Τόπος διεξαγωγής: </a:t>
            </a:r>
            <a:r>
              <a:rPr lang="el-GR" sz="2000" dirty="0" smtClean="0">
                <a:latin typeface="Monotype Corsiva" pitchFamily="66" charset="0"/>
              </a:rPr>
              <a:t>Δημοτικό Σχολείο Κολλεγίου Αθηνών  </a:t>
            </a:r>
          </a:p>
          <a:p>
            <a:pPr algn="ctr"/>
            <a:r>
              <a:rPr lang="el-GR" sz="2000" dirty="0" smtClean="0">
                <a:latin typeface="Monotype Corsiva" pitchFamily="66" charset="0"/>
              </a:rPr>
              <a:t>(</a:t>
            </a:r>
            <a:r>
              <a:rPr lang="el-GR" sz="2000" dirty="0" err="1" smtClean="0">
                <a:latin typeface="Monotype Corsiva" pitchFamily="66" charset="0"/>
              </a:rPr>
              <a:t>Μποδοσάκειο</a:t>
            </a:r>
            <a:r>
              <a:rPr lang="el-GR" sz="2000" dirty="0" smtClean="0">
                <a:latin typeface="Monotype Corsiva" pitchFamily="66" charset="0"/>
              </a:rPr>
              <a:t> Διδακτήριο)</a:t>
            </a:r>
            <a:r>
              <a:rPr lang="en-US" sz="2000" dirty="0" smtClean="0">
                <a:latin typeface="Monotype Corsiva" pitchFamily="66" charset="0"/>
              </a:rPr>
              <a:t>,</a:t>
            </a:r>
            <a:r>
              <a:rPr lang="el-GR" sz="2000" dirty="0" smtClean="0">
                <a:latin typeface="Monotype Corsiva" pitchFamily="66" charset="0"/>
              </a:rPr>
              <a:t> </a:t>
            </a:r>
            <a:r>
              <a:rPr lang="el-GR" sz="2000" dirty="0" err="1" smtClean="0">
                <a:latin typeface="Monotype Corsiva" pitchFamily="66" charset="0"/>
              </a:rPr>
              <a:t>Κάντζα</a:t>
            </a:r>
            <a:r>
              <a:rPr lang="el-GR" sz="2000" dirty="0" smtClean="0">
                <a:latin typeface="Monotype Corsiva" pitchFamily="66" charset="0"/>
              </a:rPr>
              <a:t> Αττικής </a:t>
            </a:r>
          </a:p>
          <a:p>
            <a:pPr algn="ctr"/>
            <a:endParaRPr lang="el-GR" dirty="0" smtClean="0">
              <a:latin typeface="Monotype Corsiva" pitchFamily="66" charset="0"/>
              <a:cs typeface="Times New Roman" pitchFamily="18" charset="0"/>
            </a:endParaRPr>
          </a:p>
          <a:p>
            <a:pPr algn="r"/>
            <a:endParaRPr lang="en-US" dirty="0" smtClean="0">
              <a:latin typeface="Monotype Corsiva" pitchFamily="66" charset="0"/>
            </a:endParaRPr>
          </a:p>
          <a:p>
            <a:pPr algn="r"/>
            <a:endParaRPr lang="en-US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os\Desktop\Η  Φυσική Αγωγή στην Πρωτοβάθμια Εκπαίδευση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3384376" cy="2414893"/>
          </a:xfrm>
          <a:prstGeom prst="rect">
            <a:avLst/>
          </a:prstGeom>
          <a:noFill/>
        </p:spPr>
      </p:pic>
      <p:pic>
        <p:nvPicPr>
          <p:cNvPr id="1027" name="Picture 3" descr="C:\Users\nikos\Desktop\Η  Φυσική Αγωγή στην Πρωτοβάθμια Εκπαίδευση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225408"/>
            <a:ext cx="3667956" cy="2371943"/>
          </a:xfrm>
          <a:prstGeom prst="rect">
            <a:avLst/>
          </a:prstGeom>
          <a:noFill/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5771477"/>
            <a:ext cx="53640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1400" dirty="0" err="1">
                <a:latin typeface="Calibri" pitchFamily="34" charset="0"/>
              </a:rPr>
              <a:t>Συνδιοργάνωση</a:t>
            </a:r>
            <a:r>
              <a:rPr lang="el-GR" sz="1400" dirty="0">
                <a:latin typeface="Calibri" pitchFamily="34" charset="0"/>
              </a:rPr>
              <a:t>:</a:t>
            </a:r>
            <a:endParaRPr lang="en-US" sz="1400" dirty="0">
              <a:latin typeface="Calibri" pitchFamily="34" charset="0"/>
            </a:endParaRPr>
          </a:p>
          <a:p>
            <a:r>
              <a:rPr lang="el-GR" sz="1200" dirty="0">
                <a:latin typeface="Calibri" pitchFamily="34" charset="0"/>
              </a:rPr>
              <a:t>Πανελλήνια Ένωση Εκπαιδευτικών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Λειτουργών Φυσικής Αγωγής</a:t>
            </a:r>
            <a:endParaRPr lang="en-US" sz="1200" dirty="0">
              <a:latin typeface="Calibri" pitchFamily="34" charset="0"/>
            </a:endParaRPr>
          </a:p>
          <a:p>
            <a:r>
              <a:rPr lang="el-GR" sz="1200" dirty="0" smtClean="0">
                <a:latin typeface="Calibri" pitchFamily="34" charset="0"/>
              </a:rPr>
              <a:t>Εργαστήριο Αθλητικής Παιδαγωγικής και Διδακτικής  Σ.Ε.Φ.Φ.Α.  Ε.Κ.Π.Α.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l-GR" sz="1200" dirty="0" smtClean="0">
              <a:latin typeface="Calibri" pitchFamily="34" charset="0"/>
            </a:endParaRPr>
          </a:p>
          <a:p>
            <a:r>
              <a:rPr lang="el-GR" sz="1200" dirty="0" smtClean="0">
                <a:latin typeface="Calibri" pitchFamily="34" charset="0"/>
              </a:rPr>
              <a:t>Ελληνοαμερικανικό Εκπαιδευτικό  Ίδρυμα  Κολλέγιο Αθηνών - Κολλέγιο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Ψυχικού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3496108" y="2132856"/>
            <a:ext cx="56478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dirty="0" smtClean="0">
                <a:latin typeface="Calibri" pitchFamily="34" charset="0"/>
              </a:rPr>
              <a:t>Εκπαιδευτική Ημερίδα</a:t>
            </a:r>
          </a:p>
          <a:p>
            <a:pPr algn="ctr"/>
            <a:r>
              <a:rPr lang="el-GR" sz="2000" i="1" dirty="0" smtClean="0">
                <a:latin typeface="Calibri" pitchFamily="34" charset="0"/>
              </a:rPr>
              <a:t>«Η  Φυσική Αγωγή στην Πρωτοβάθμια Εκπαίδευση»</a:t>
            </a:r>
            <a:endParaRPr lang="en-US" sz="2000" i="1" dirty="0" smtClean="0">
              <a:latin typeface="Calibri" pitchFamily="34" charset="0"/>
            </a:endParaRPr>
          </a:p>
          <a:p>
            <a:pPr algn="ctr"/>
            <a:endParaRPr lang="en-US" sz="2000" i="1" dirty="0" smtClean="0">
              <a:latin typeface="Calibri" pitchFamily="34" charset="0"/>
            </a:endParaRPr>
          </a:p>
          <a:p>
            <a:pPr algn="ctr"/>
            <a:r>
              <a:rPr lang="el-GR" sz="2000" dirty="0" smtClean="0">
                <a:latin typeface="Calibri" pitchFamily="34" charset="0"/>
              </a:rPr>
              <a:t>Σάββατο 13/2/2016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ώρα 9.00 </a:t>
            </a:r>
            <a:r>
              <a:rPr lang="el-GR" sz="2000" dirty="0" err="1" smtClean="0">
                <a:latin typeface="Calibri" pitchFamily="34" charset="0"/>
              </a:rPr>
              <a:t>π.μ</a:t>
            </a:r>
            <a:r>
              <a:rPr lang="el-GR" sz="2000" dirty="0" smtClean="0">
                <a:latin typeface="Calibri" pitchFamily="34" charset="0"/>
              </a:rPr>
              <a:t>.</a:t>
            </a:r>
            <a:endParaRPr lang="en-US" sz="2000" dirty="0" smtClean="0">
              <a:latin typeface="Calibri" pitchFamily="34" charset="0"/>
            </a:endParaRPr>
          </a:p>
          <a:p>
            <a:pPr algn="ctr"/>
            <a:r>
              <a:rPr lang="el-GR" sz="2000" dirty="0" smtClean="0">
                <a:latin typeface="Calibri" pitchFamily="34" charset="0"/>
              </a:rPr>
              <a:t>Δημοτικό Σχολείο Κολλεγίου Αθηνών </a:t>
            </a:r>
          </a:p>
          <a:p>
            <a:pPr algn="ctr"/>
            <a:r>
              <a:rPr lang="el-GR" sz="2000" dirty="0" smtClean="0">
                <a:latin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</a:rPr>
              <a:t>Μποδοσάκειο</a:t>
            </a:r>
            <a:r>
              <a:rPr lang="el-GR" sz="2000" dirty="0" smtClean="0">
                <a:latin typeface="Calibri" pitchFamily="34" charset="0"/>
              </a:rPr>
              <a:t> διδακτήριο)</a:t>
            </a:r>
            <a:r>
              <a:rPr lang="en-US" sz="2000" dirty="0" smtClean="0">
                <a:latin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Κάντζα</a:t>
            </a:r>
            <a:r>
              <a:rPr lang="el-GR" sz="2000" dirty="0" smtClean="0">
                <a:latin typeface="Calibri" pitchFamily="34" charset="0"/>
              </a:rPr>
              <a:t> Αττικής 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105301" y="4581128"/>
            <a:ext cx="482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latin typeface="Calibri" pitchFamily="34" charset="0"/>
              </a:rPr>
              <a:t>Υπό την Αιγίδα </a:t>
            </a:r>
          </a:p>
          <a:p>
            <a:pPr algn="ctr"/>
            <a:r>
              <a:rPr lang="el-GR" sz="2000" dirty="0" smtClean="0">
                <a:latin typeface="Calibri" pitchFamily="34" charset="0"/>
              </a:rPr>
              <a:t>της Ευρωπαϊκής Ένωσης Φυσικής Αγωγής</a:t>
            </a:r>
            <a:endParaRPr lang="el-GR" sz="2000" dirty="0">
              <a:latin typeface="Calibri" pitchFamily="34" charset="0"/>
            </a:endParaRPr>
          </a:p>
        </p:txBody>
      </p:sp>
      <p:pic>
        <p:nvPicPr>
          <p:cNvPr id="20" name="Picture 5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575" y="116632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4237" y="189657"/>
            <a:ext cx="8636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297612" y="1126282"/>
            <a:ext cx="284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ΕΛΛΗΝΟΑΜΕΡΙΚΑΝΙΚΟΝ ΕΚΠΑΙΔΕΥΤΙΚΟΝ ΙΔΡΥΜΑ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   ΚΟΛΛΕΓΙΟ ΑΘΗΝΩΝ - ΚΟΛΛΕΓΙΟ ΨΥΧΙΚΟΥ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41287" y="1269157"/>
            <a:ext cx="2198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ΠΑΝΕΛΛΗΝΙΑ ΕΝΩΣΗ ΕΚΠΑΙΔΕΥΤΙΚΩΝ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ΛΕΙΤΟΥΡΓΩΝ ΦΥΣΙΚΗΣ ΑΓΩΓΗΣ</a:t>
            </a:r>
          </a:p>
        </p:txBody>
      </p:sp>
      <p:pic>
        <p:nvPicPr>
          <p:cNvPr id="24" name="Picture 2" descr="C:\Users\nikos\Desktop\uoa_new_logo_blu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6662" y="116632"/>
            <a:ext cx="10810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625725" y="1161207"/>
            <a:ext cx="3525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ΕΘΝΙΚΟ</a:t>
            </a:r>
            <a:r>
              <a:rPr lang="en-US" sz="1000" b="1" dirty="0">
                <a:latin typeface="Calibri" pitchFamily="34" charset="0"/>
              </a:rPr>
              <a:t> </a:t>
            </a:r>
            <a:r>
              <a:rPr lang="el-GR" sz="1000" b="1" dirty="0">
                <a:latin typeface="Calibri" pitchFamily="34" charset="0"/>
              </a:rPr>
              <a:t>ΚΑΙ ΚΑΠΟΔΙΣΤΡΙΑΚΟ ΠΑΝΕΠΙΣΤΗΜΙΟ ΑΘΗΝΩΝ 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ΣΧΟΛΗ ΕΠΙΣΤΗΜΗΣ ΦΥΣΙΚΗΣ ΑΓΩΓΗΣ ΚΑΙ ΑΘΛΗΤΙΣΜΟΥ   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ΕΡΓΑΣΤΗΡΙΟ ΑΘΛΗΤΙΚΗΣ ΠΑΙΔΑΓΩΓΙΚΗΣ ΚΑΙ  ΔΙΔΑΚΤΙΚΗΣ  ΦΥΣΙΚΗΣ ΑΓΩΓΗΣ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Η  Φυσική Αγωγή στην Πρωτοβάθμια Εκπαίδευση\4.jpg"/>
          <p:cNvPicPr>
            <a:picLocks noChangeAspect="1" noChangeArrowheads="1"/>
          </p:cNvPicPr>
          <p:nvPr/>
        </p:nvPicPr>
        <p:blipFill>
          <a:blip r:embed="rId2" cstate="print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5009" cy="6525344"/>
          </a:xfrm>
          <a:prstGeom prst="rect">
            <a:avLst/>
          </a:prstGeom>
          <a:noFill/>
        </p:spPr>
      </p:pic>
      <p:sp>
        <p:nvSpPr>
          <p:cNvPr id="6" name="10 - Ορθογώνιο"/>
          <p:cNvSpPr>
            <a:spLocks noChangeArrowheads="1"/>
          </p:cNvSpPr>
          <p:nvPr/>
        </p:nvSpPr>
        <p:spPr bwMode="auto">
          <a:xfrm>
            <a:off x="0" y="0"/>
            <a:ext cx="9144000" cy="7412286"/>
          </a:xfrm>
          <a:prstGeom prst="rect">
            <a:avLst/>
          </a:prstGeom>
          <a:solidFill>
            <a:schemeClr val="accent5">
              <a:lumMod val="40000"/>
              <a:lumOff val="60000"/>
              <a:alpha val="4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ts val="2200"/>
              </a:lnSpc>
            </a:pPr>
            <a:endParaRPr lang="en-US" sz="2000" b="1" dirty="0" smtClean="0">
              <a:latin typeface="Calibri" pitchFamily="34" charset="0"/>
            </a:endParaRPr>
          </a:p>
          <a:p>
            <a:pPr>
              <a:lnSpc>
                <a:spcPts val="2200"/>
              </a:lnSpc>
            </a:pP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      </a:t>
            </a:r>
            <a:r>
              <a:rPr lang="el-GR" sz="2000" dirty="0" smtClean="0">
                <a:latin typeface="Calibri" pitchFamily="34" charset="0"/>
              </a:rPr>
              <a:t>Οργανωτική Επιτροπή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endParaRPr lang="el-GR" sz="1600" dirty="0" smtClean="0"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        Απόστολος Αθανασόπουλος,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Συντονιστής Σχολικών Μονάδων, Διευθυντής Λυκείου Κολλεγίου Ψυχικού</a:t>
            </a:r>
            <a:endParaRPr lang="en-US" sz="1600" i="1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err="1" smtClean="0">
                <a:latin typeface="Calibri" pitchFamily="34" charset="0"/>
              </a:rPr>
              <a:t>Νικολέττα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Γκαβέρα</a:t>
            </a:r>
            <a:r>
              <a:rPr lang="en-US" sz="1600" dirty="0" smtClean="0">
                <a:latin typeface="Calibri" pitchFamily="34" charset="0"/>
              </a:rPr>
              <a:t>,</a:t>
            </a:r>
            <a:r>
              <a:rPr lang="el-GR" sz="1600" i="1" dirty="0" smtClean="0">
                <a:latin typeface="Calibri" pitchFamily="34" charset="0"/>
              </a:rPr>
              <a:t> 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Ιωάννης Γρυπάρης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Γενικός Γραμματέας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Λουκάς Ζάχος, </a:t>
            </a:r>
            <a:r>
              <a:rPr lang="el-GR" sz="1600" i="1" dirty="0" smtClean="0">
                <a:latin typeface="Calibri" pitchFamily="34" charset="0"/>
              </a:rPr>
              <a:t>Διευθυντής Δημοτικού Σχολείου Κολλεγίου Αθηνών</a:t>
            </a:r>
            <a:endParaRPr lang="en-US" sz="1600" i="1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       Φώτης</a:t>
            </a:r>
            <a:r>
              <a:rPr lang="en-US" sz="1600" dirty="0" smtClean="0">
                <a:latin typeface="Calibri" pitchFamily="34" charset="0"/>
              </a:rPr>
              <a:t>  </a:t>
            </a:r>
            <a:r>
              <a:rPr lang="el-GR" sz="1600" dirty="0" err="1" smtClean="0">
                <a:latin typeface="Calibri" pitchFamily="34" charset="0"/>
              </a:rPr>
              <a:t>Θυμωδέας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 Πληροφορικής </a:t>
            </a:r>
            <a:r>
              <a:rPr lang="en-US" sz="1600" i="1" dirty="0" smtClean="0">
                <a:latin typeface="Calibri" pitchFamily="34" charset="0"/>
              </a:rPr>
              <a:t> </a:t>
            </a:r>
            <a:endParaRPr lang="en-US" sz="16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</a:t>
            </a:r>
            <a:r>
              <a:rPr lang="el-GR" sz="1600" dirty="0" smtClean="0">
                <a:latin typeface="Calibri" pitchFamily="34" charset="0"/>
              </a:rPr>
              <a:t>     Νικόλαος </a:t>
            </a:r>
            <a:r>
              <a:rPr lang="el-GR" sz="1600" dirty="0" err="1" smtClean="0">
                <a:latin typeface="Calibri" pitchFamily="34" charset="0"/>
              </a:rPr>
              <a:t>Καράκος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Επίτιμος Σχολικός Σύμβουλος 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  <a:endParaRPr lang="el-GR" sz="1600" i="1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Χρύσανθος Καρούζος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Κυριακή Μαύρου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Αγωγής, Ειδικός Γραμματέας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Βασίλειος Μόσχος, </a:t>
            </a:r>
            <a:r>
              <a:rPr lang="el-GR" sz="1600" i="1" dirty="0" err="1" smtClean="0">
                <a:latin typeface="Calibri" pitchFamily="34" charset="0"/>
              </a:rPr>
              <a:t>Διασχολικός</a:t>
            </a:r>
            <a:r>
              <a:rPr lang="el-GR" sz="1600" i="1" dirty="0" smtClean="0">
                <a:latin typeface="Calibri" pitchFamily="34" charset="0"/>
              </a:rPr>
              <a:t> Προϊστάμενος Φυσικής Αγωγής και Αθλητισμού Κολλεγίου Αθηνών -</a:t>
            </a:r>
            <a:r>
              <a:rPr lang="en-US" sz="1600" i="1" dirty="0" smtClean="0">
                <a:latin typeface="Calibri" pitchFamily="34" charset="0"/>
              </a:rPr>
              <a:t>            </a:t>
            </a:r>
          </a:p>
          <a:p>
            <a:r>
              <a:rPr lang="en-US" sz="1600" i="1" dirty="0" smtClean="0">
                <a:latin typeface="Calibri" pitchFamily="34" charset="0"/>
              </a:rPr>
              <a:t>        </a:t>
            </a:r>
            <a:r>
              <a:rPr lang="el-GR" sz="1600" i="1" dirty="0" smtClean="0">
                <a:latin typeface="Calibri" pitchFamily="34" charset="0"/>
              </a:rPr>
              <a:t>Κολλεγίου Ψυχικού</a:t>
            </a:r>
            <a:endParaRPr lang="en-US" sz="1600" i="1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Κωνσταντίνος Παπαδόπουλος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Αγωγής, Ταμίας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</a:p>
          <a:p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Δημήτρης </a:t>
            </a:r>
            <a:r>
              <a:rPr lang="el-GR" sz="1600" dirty="0" err="1" smtClean="0">
                <a:latin typeface="Calibri" pitchFamily="34" charset="0"/>
              </a:rPr>
              <a:t>Σιαμόπουλος</a:t>
            </a:r>
            <a:r>
              <a:rPr lang="el-GR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Διευθυντής Δημοτικού Σχολείου Κολλεγίου Ψυχικού </a:t>
            </a:r>
            <a:r>
              <a:rPr lang="el-GR" sz="1600" dirty="0" smtClean="0">
                <a:latin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</a:rPr>
              <a:t>Διονύσιος </a:t>
            </a:r>
            <a:r>
              <a:rPr lang="el-GR" sz="1600" dirty="0" err="1" smtClean="0">
                <a:latin typeface="Calibri" pitchFamily="34" charset="0"/>
              </a:rPr>
              <a:t>Τσελέντης</a:t>
            </a:r>
            <a:r>
              <a:rPr lang="en-US" sz="1600" i="1" dirty="0" smtClean="0">
                <a:latin typeface="Calibri" pitchFamily="34" charset="0"/>
              </a:rPr>
              <a:t>, </a:t>
            </a:r>
            <a:r>
              <a:rPr lang="el-GR" sz="1600" i="1" dirty="0" err="1" smtClean="0">
                <a:latin typeface="Calibri" pitchFamily="34" charset="0"/>
              </a:rPr>
              <a:t>Συνδιευθυντής</a:t>
            </a:r>
            <a:r>
              <a:rPr lang="el-GR" sz="1600" i="1" dirty="0" smtClean="0">
                <a:latin typeface="Calibri" pitchFamily="34" charset="0"/>
              </a:rPr>
              <a:t> - Διευθυντής Λυκείου Κολλεγίου Αθηνών </a:t>
            </a:r>
            <a:r>
              <a:rPr lang="el-GR" sz="1600" dirty="0" smtClean="0">
                <a:latin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       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Παναγιώτα Ψυχογιού,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Φιλόλογος</a:t>
            </a:r>
            <a:endParaRPr lang="en-US" sz="16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16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/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Η  Φυσική Αγωγή στην Πρωτοβάθμια Εκπαίδευση\4.jpg"/>
          <p:cNvPicPr>
            <a:picLocks noChangeAspect="1" noChangeArrowheads="1"/>
          </p:cNvPicPr>
          <p:nvPr/>
        </p:nvPicPr>
        <p:blipFill>
          <a:blip r:embed="rId2" cstate="print">
            <a:lum bright="60000"/>
          </a:blip>
          <a:srcRect/>
          <a:stretch>
            <a:fillRect/>
          </a:stretch>
        </p:blipFill>
        <p:spPr bwMode="auto">
          <a:xfrm>
            <a:off x="0" y="-171400"/>
            <a:ext cx="9145009" cy="6525344"/>
          </a:xfrm>
          <a:prstGeom prst="rect">
            <a:avLst/>
          </a:prstGeom>
          <a:noFill/>
        </p:spPr>
      </p:pic>
      <p:sp>
        <p:nvSpPr>
          <p:cNvPr id="6" name="10 - Ορθογώνιο"/>
          <p:cNvSpPr>
            <a:spLocks noChangeArrowheads="1"/>
          </p:cNvSpPr>
          <p:nvPr/>
        </p:nvSpPr>
        <p:spPr bwMode="auto">
          <a:xfrm>
            <a:off x="0" y="-171400"/>
            <a:ext cx="9144000" cy="8063746"/>
          </a:xfrm>
          <a:prstGeom prst="rect">
            <a:avLst/>
          </a:prstGeom>
          <a:solidFill>
            <a:schemeClr val="accent5">
              <a:lumMod val="40000"/>
              <a:lumOff val="60000"/>
              <a:alpha val="4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509713" algn="l"/>
              </a:tabLst>
            </a:pPr>
            <a:endParaRPr lang="en-US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>
              <a:tabLst>
                <a:tab pos="1509713" algn="l"/>
              </a:tabLst>
            </a:pP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>
              <a:tabLst>
                <a:tab pos="1509713" algn="l"/>
              </a:tabLst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Επιστημονική  Επιτροπή</a:t>
            </a: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>
              <a:tabLst>
                <a:tab pos="1509713" algn="l"/>
              </a:tabLst>
            </a:pPr>
            <a:endParaRPr lang="en-US" sz="1600" b="1" dirty="0" smtClean="0">
              <a:latin typeface="Calibri" pitchFamily="34" charset="0"/>
              <a:cs typeface="Times New Roman" pitchFamily="18" charset="0"/>
            </a:endParaRPr>
          </a:p>
          <a:p>
            <a:pPr lvl="1" eaLnBrk="0" hangingPunct="0">
              <a:tabLst>
                <a:tab pos="1509713" algn="l"/>
              </a:tabLst>
            </a:pPr>
            <a:r>
              <a:rPr lang="el-GR" sz="1600" kern="0" dirty="0" smtClean="0">
                <a:latin typeface="Calibri" pitchFamily="34" charset="0"/>
                <a:cs typeface="Times New Roman" pitchFamily="18"/>
              </a:rPr>
              <a:t>Αγγελική </a:t>
            </a:r>
            <a:r>
              <a:rPr lang="el-GR" sz="1600" kern="0" dirty="0" err="1" smtClean="0">
                <a:latin typeface="Calibri" pitchFamily="34" charset="0"/>
                <a:cs typeface="Times New Roman" pitchFamily="18"/>
              </a:rPr>
              <a:t>Αρώνη</a:t>
            </a:r>
            <a:r>
              <a:rPr lang="en-US" sz="1600" kern="0" dirty="0" smtClean="0">
                <a:latin typeface="Calibri" pitchFamily="34" charset="0"/>
                <a:cs typeface="Times New Roman" pitchFamily="18"/>
              </a:rPr>
              <a:t>,</a:t>
            </a:r>
            <a:r>
              <a:rPr lang="el-GR" sz="1600" kern="0" dirty="0" smtClean="0">
                <a:latin typeface="Calibri" pitchFamily="34" charset="0"/>
                <a:cs typeface="Times New Roman" pitchFamily="18"/>
              </a:rPr>
              <a:t> </a:t>
            </a:r>
            <a:r>
              <a:rPr lang="el-GR" sz="1600" i="1" kern="0" dirty="0" smtClean="0">
                <a:latin typeface="Calibri" pitchFamily="34" charset="0"/>
                <a:cs typeface="Times New Roman" pitchFamily="18"/>
              </a:rPr>
              <a:t>Εκπαιδευτικός</a:t>
            </a:r>
            <a:r>
              <a:rPr lang="en-US" sz="1600" i="1" kern="0" dirty="0" smtClean="0">
                <a:latin typeface="Calibri" pitchFamily="34" charset="0"/>
                <a:cs typeface="Times New Roman" pitchFamily="18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</a:t>
            </a:r>
            <a:r>
              <a:rPr lang="en-US" sz="1600" i="1" dirty="0" smtClean="0">
                <a:latin typeface="Calibri" pitchFamily="34" charset="0"/>
              </a:rPr>
              <a:t>EU.P.E.A.</a:t>
            </a:r>
            <a:r>
              <a:rPr lang="el-GR" sz="1600" i="1" dirty="0" smtClean="0">
                <a:latin typeface="Calibri" pitchFamily="34" charset="0"/>
              </a:rPr>
              <a:t>  </a:t>
            </a:r>
            <a:endParaRPr lang="en-US" sz="1600" i="1" dirty="0" smtClean="0">
              <a:latin typeface="Calibri" pitchFamily="34" charset="0"/>
            </a:endParaRPr>
          </a:p>
          <a:p>
            <a:pPr lvl="1"/>
            <a:r>
              <a:rPr lang="el-GR" sz="1600" dirty="0" smtClean="0">
                <a:latin typeface="Calibri" pitchFamily="34" charset="0"/>
              </a:rPr>
              <a:t>Ολυμπία Αγαλιανού, </a:t>
            </a:r>
            <a:r>
              <a:rPr lang="el-GR" sz="1600" i="1" dirty="0" smtClean="0">
                <a:latin typeface="Calibri" pitchFamily="34" charset="0"/>
              </a:rPr>
              <a:t>Εκπαιδευτικός Φυσικής Αγωγής</a:t>
            </a:r>
            <a:r>
              <a:rPr lang="en-US" sz="1600" i="1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</a:p>
          <a:p>
            <a:pPr lvl="1"/>
            <a:r>
              <a:rPr lang="el-GR" sz="1600" dirty="0" err="1" smtClean="0">
                <a:latin typeface="Calibri" pitchFamily="34" charset="0"/>
              </a:rPr>
              <a:t>Ανδριανή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Βούξινου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Σχολική Σύμβουλος Φυσικής Αγωγής</a:t>
            </a:r>
            <a:r>
              <a:rPr lang="en-US" sz="1600" i="1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Αντιπρόεδρος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Ασπασία </a:t>
            </a:r>
            <a:r>
              <a:rPr lang="el-GR" sz="1600" dirty="0" err="1" smtClean="0">
                <a:latin typeface="Calibri" pitchFamily="34" charset="0"/>
              </a:rPr>
              <a:t>Δανιά</a:t>
            </a:r>
            <a:r>
              <a:rPr lang="el-GR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 Φυσικής Αγωγής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Κατερίνα </a:t>
            </a:r>
            <a:r>
              <a:rPr lang="el-GR" sz="1600" dirty="0" err="1" smtClean="0">
                <a:latin typeface="Calibri" pitchFamily="34" charset="0"/>
              </a:rPr>
              <a:t>Ζουνχιά</a:t>
            </a:r>
            <a:r>
              <a:rPr lang="el-GR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Καθηγήτρια Αθλητικής Παιδαγωγικής Σ.Ε.Φ.Α.Α. Ε.Κ.Π.Α.</a:t>
            </a:r>
            <a:endParaRPr lang="en-US" sz="1600" i="1" dirty="0" smtClean="0">
              <a:latin typeface="Calibri" pitchFamily="34" charset="0"/>
            </a:endParaRPr>
          </a:p>
          <a:p>
            <a:pPr lvl="1"/>
            <a:r>
              <a:rPr lang="el-GR" sz="1600" dirty="0" smtClean="0">
                <a:latin typeface="Calibri" pitchFamily="34" charset="0"/>
              </a:rPr>
              <a:t>Αθανάσιος </a:t>
            </a:r>
            <a:r>
              <a:rPr lang="el-GR" sz="1600" dirty="0" err="1" smtClean="0">
                <a:latin typeface="Calibri" pitchFamily="34" charset="0"/>
              </a:rPr>
              <a:t>Κατσαγκόλης</a:t>
            </a:r>
            <a:r>
              <a:rPr lang="en-US" sz="1600" dirty="0" smtClean="0">
                <a:latin typeface="Calibri" pitchFamily="34" charset="0"/>
              </a:rPr>
              <a:t>,</a:t>
            </a:r>
            <a:r>
              <a:rPr lang="el-GR" sz="1600" i="1" dirty="0" smtClean="0">
                <a:latin typeface="Calibri" pitchFamily="34" charset="0"/>
              </a:rPr>
              <a:t> Σχολικός Σύμβουλος 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Κωνσταντίνος Κουγιουμτζής</a:t>
            </a:r>
            <a:r>
              <a:rPr lang="en-US" sz="1600" dirty="0" smtClean="0">
                <a:latin typeface="Calibri" pitchFamily="34" charset="0"/>
              </a:rPr>
              <a:t>,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Σχολικός Σύμβουλος Φυσικής Αγωγής, Μέλος Δ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Σ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 Π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ΕΝ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Ε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Λ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Φ</a:t>
            </a:r>
            <a:r>
              <a:rPr lang="en-US" sz="1600" i="1" dirty="0" smtClean="0">
                <a:latin typeface="Calibri" pitchFamily="34" charset="0"/>
              </a:rPr>
              <a:t>.</a:t>
            </a:r>
            <a:r>
              <a:rPr lang="el-GR" sz="1600" i="1" dirty="0" smtClean="0">
                <a:latin typeface="Calibri" pitchFamily="34" charset="0"/>
              </a:rPr>
              <a:t>Α</a:t>
            </a:r>
            <a:r>
              <a:rPr lang="en-US" sz="1600" i="1" dirty="0" smtClean="0">
                <a:latin typeface="Calibri" pitchFamily="34" charset="0"/>
              </a:rPr>
              <a:t>. </a:t>
            </a:r>
          </a:p>
          <a:p>
            <a:r>
              <a:rPr lang="el-GR" sz="1600" dirty="0" smtClean="0">
                <a:latin typeface="Calibri" pitchFamily="34" charset="0"/>
              </a:rPr>
              <a:t>          Σπύρος </a:t>
            </a:r>
            <a:r>
              <a:rPr lang="el-GR" sz="1600" dirty="0" err="1" smtClean="0">
                <a:latin typeface="Calibri" pitchFamily="34" charset="0"/>
              </a:rPr>
              <a:t>Πολλάλης</a:t>
            </a:r>
            <a:r>
              <a:rPr lang="el-GR" sz="1600" dirty="0" smtClean="0">
                <a:latin typeface="Calibri" pitchFamily="34" charset="0"/>
              </a:rPr>
              <a:t>, </a:t>
            </a:r>
            <a:r>
              <a:rPr lang="en-US" sz="1600" i="1" dirty="0" smtClean="0">
                <a:latin typeface="Calibri" pitchFamily="34" charset="0"/>
              </a:rPr>
              <a:t>President</a:t>
            </a:r>
            <a:r>
              <a:rPr lang="el-GR" sz="1600" i="1" dirty="0" smtClean="0">
                <a:latin typeface="Calibri" pitchFamily="34" charset="0"/>
              </a:rPr>
              <a:t> Κολλεγίου Αθηνών - Κολλεγίου Ψυχικού </a:t>
            </a:r>
          </a:p>
          <a:p>
            <a:pPr lvl="1"/>
            <a:endParaRPr lang="en-US" sz="1600" b="1" i="1" dirty="0" smtClean="0">
              <a:latin typeface="Calibri" pitchFamily="34" charset="0"/>
            </a:endParaRPr>
          </a:p>
          <a:p>
            <a:pPr lvl="1"/>
            <a:r>
              <a:rPr lang="el-GR" sz="2000" dirty="0" smtClean="0">
                <a:latin typeface="Calibri" pitchFamily="34" charset="0"/>
              </a:rPr>
              <a:t>Γραμματεία</a:t>
            </a:r>
            <a:endParaRPr lang="en-US" sz="2000" dirty="0" smtClean="0">
              <a:latin typeface="Calibri" pitchFamily="34" charset="0"/>
            </a:endParaRPr>
          </a:p>
          <a:p>
            <a:pPr lvl="1"/>
            <a:endParaRPr lang="en-US" sz="1600" dirty="0" smtClean="0">
              <a:latin typeface="Calibri" pitchFamily="34" charset="0"/>
            </a:endParaRPr>
          </a:p>
          <a:p>
            <a:pPr lvl="1"/>
            <a:r>
              <a:rPr lang="el-GR" sz="1600" dirty="0" smtClean="0">
                <a:latin typeface="Calibri" pitchFamily="34" charset="0"/>
              </a:rPr>
              <a:t>Στυλιανή Δημητριάδου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</a:t>
            </a:r>
            <a:r>
              <a:rPr lang="en-US" sz="1600" i="1" dirty="0" smtClean="0">
                <a:latin typeface="Calibri" pitchFamily="34" charset="0"/>
              </a:rPr>
              <a:t> 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Αναστάσιος </a:t>
            </a:r>
            <a:r>
              <a:rPr lang="el-GR" sz="1600" dirty="0" err="1" smtClean="0">
                <a:latin typeface="Calibri" pitchFamily="34" charset="0"/>
              </a:rPr>
              <a:t>Δικαστόπουλος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</a:t>
            </a:r>
            <a:r>
              <a:rPr lang="en-US" sz="1600" i="1" dirty="0" smtClean="0">
                <a:latin typeface="Calibri" pitchFamily="34" charset="0"/>
              </a:rPr>
              <a:t> 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Έκτορας </a:t>
            </a:r>
            <a:r>
              <a:rPr lang="el-GR" sz="1600" dirty="0" err="1" smtClean="0">
                <a:latin typeface="Calibri" pitchFamily="34" charset="0"/>
              </a:rPr>
              <a:t>Εμμανουηλίδης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Εκπαιδευτικός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Φυσικής Αγωγής</a:t>
            </a:r>
            <a:r>
              <a:rPr lang="en-US" sz="1600" i="1" dirty="0" smtClean="0">
                <a:latin typeface="Calibri" pitchFamily="34" charset="0"/>
              </a:rPr>
              <a:t> </a:t>
            </a:r>
          </a:p>
          <a:p>
            <a:pPr lvl="1"/>
            <a:r>
              <a:rPr lang="el-GR" sz="1600" dirty="0" smtClean="0">
                <a:latin typeface="Calibri" pitchFamily="34" charset="0"/>
              </a:rPr>
              <a:t>Παρασκευή </a:t>
            </a:r>
            <a:r>
              <a:rPr lang="el-GR" sz="1600" dirty="0" err="1" smtClean="0">
                <a:latin typeface="Calibri" pitchFamily="34" charset="0"/>
              </a:rPr>
              <a:t>Μιχαηλίδου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Υπεύθυνη Ομάδας Φυσικής Αγωγής</a:t>
            </a:r>
            <a:r>
              <a:rPr lang="en-US" sz="1600" i="1" dirty="0" smtClean="0">
                <a:latin typeface="Calibri" pitchFamily="34" charset="0"/>
              </a:rPr>
              <a:t> </a:t>
            </a:r>
          </a:p>
          <a:p>
            <a:pPr lvl="1"/>
            <a:endParaRPr lang="en-US" sz="1600" dirty="0" smtClean="0">
              <a:latin typeface="Calibri" pitchFamily="34" charset="0"/>
            </a:endParaRPr>
          </a:p>
          <a:p>
            <a:pPr lvl="1"/>
            <a:r>
              <a:rPr lang="el-GR" sz="2000" dirty="0" smtClean="0">
                <a:latin typeface="Calibri" pitchFamily="34" charset="0"/>
              </a:rPr>
              <a:t>Συντονιστής Εκπαιδευτικού Προγράμματος </a:t>
            </a:r>
            <a:endParaRPr lang="en-US" sz="2000" dirty="0" smtClean="0">
              <a:latin typeface="Calibri" pitchFamily="34" charset="0"/>
            </a:endParaRPr>
          </a:p>
          <a:p>
            <a:pPr lvl="1"/>
            <a:endParaRPr lang="en-US" sz="1600" dirty="0" smtClean="0">
              <a:latin typeface="Calibri" pitchFamily="34" charset="0"/>
            </a:endParaRPr>
          </a:p>
          <a:p>
            <a:pPr lvl="1"/>
            <a:r>
              <a:rPr lang="el-GR" sz="1600" dirty="0" smtClean="0">
                <a:latin typeface="Calibri" pitchFamily="34" charset="0"/>
              </a:rPr>
              <a:t>Νικόλαος Τριπόδης, </a:t>
            </a:r>
            <a:r>
              <a:rPr lang="el-GR" sz="1600" i="1" dirty="0" smtClean="0">
                <a:latin typeface="Calibri" pitchFamily="34" charset="0"/>
              </a:rPr>
              <a:t>Σχολικός Σύμβουλος Φυσικής Αγωγής, Πρόεδρος Π.ΕΝ.Ε.Λ.Φ.Α.</a:t>
            </a:r>
            <a:endParaRPr lang="en-US" sz="1600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n-US" sz="1600" b="1" i="1" dirty="0" smtClean="0">
              <a:latin typeface="Calibri" pitchFamily="34" charset="0"/>
            </a:endParaRPr>
          </a:p>
          <a:p>
            <a:endParaRPr lang="el-GR" sz="1600" b="1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Η  Φυσική Αγωγή στην Πρωτοβάθμια Εκπαίδευση\4.jpg"/>
          <p:cNvPicPr>
            <a:picLocks noChangeAspect="1" noChangeArrowheads="1"/>
          </p:cNvPicPr>
          <p:nvPr/>
        </p:nvPicPr>
        <p:blipFill>
          <a:blip r:embed="rId2" cstate="print">
            <a:lum bright="60000"/>
          </a:blip>
          <a:srcRect/>
          <a:stretch>
            <a:fillRect/>
          </a:stretch>
        </p:blipFill>
        <p:spPr bwMode="auto">
          <a:xfrm>
            <a:off x="0" y="-171400"/>
            <a:ext cx="9145009" cy="6525344"/>
          </a:xfrm>
          <a:prstGeom prst="rect">
            <a:avLst/>
          </a:prstGeom>
          <a:noFill/>
        </p:spPr>
      </p:pic>
      <p:sp>
        <p:nvSpPr>
          <p:cNvPr id="6" name="10 - Ορθογώνιο"/>
          <p:cNvSpPr>
            <a:spLocks noChangeArrowheads="1"/>
          </p:cNvSpPr>
          <p:nvPr/>
        </p:nvSpPr>
        <p:spPr bwMode="auto">
          <a:xfrm>
            <a:off x="0" y="-171400"/>
            <a:ext cx="9144000" cy="8032968"/>
          </a:xfrm>
          <a:prstGeom prst="rect">
            <a:avLst/>
          </a:prstGeom>
          <a:solidFill>
            <a:schemeClr val="accent5">
              <a:lumMod val="40000"/>
              <a:lumOff val="60000"/>
              <a:alpha val="4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Πρόγραμμα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9:00-9:30      Εγγραφές  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9:30-10:00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Καφές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Προεδρείο</a:t>
            </a:r>
            <a:r>
              <a:rPr lang="el-GR" sz="1600" dirty="0" smtClean="0">
                <a:latin typeface="Calibri" pitchFamily="34" charset="0"/>
              </a:rPr>
              <a:t> </a:t>
            </a:r>
            <a:endParaRPr lang="en-US" sz="1600" dirty="0" smtClean="0">
              <a:latin typeface="Calibri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Ιωάννης Γρυπάρης, </a:t>
            </a:r>
            <a:r>
              <a:rPr lang="el-GR" sz="1600" dirty="0" err="1" smtClean="0">
                <a:latin typeface="Calibri" pitchFamily="34" charset="0"/>
              </a:rPr>
              <a:t>Ανδριανή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err="1" smtClean="0">
                <a:latin typeface="Calibri" pitchFamily="34" charset="0"/>
              </a:rPr>
              <a:t>Βούξινου</a:t>
            </a:r>
            <a:r>
              <a:rPr lang="el-GR" sz="1600" dirty="0" smtClean="0">
                <a:latin typeface="Calibri" pitchFamily="34" charset="0"/>
              </a:rPr>
              <a:t>, Αθανάσιος </a:t>
            </a:r>
            <a:r>
              <a:rPr lang="el-GR" sz="1600" dirty="0" err="1" smtClean="0">
                <a:latin typeface="Calibri" pitchFamily="34" charset="0"/>
              </a:rPr>
              <a:t>Κατσαγκόλης</a:t>
            </a:r>
            <a:r>
              <a:rPr lang="el-GR" sz="1600" dirty="0" smtClean="0">
                <a:latin typeface="Calibri" pitchFamily="34" charset="0"/>
              </a:rPr>
              <a:t>   </a:t>
            </a:r>
            <a:endParaRPr lang="el-GR" sz="16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10:00-10:15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Χαιρετισμοί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 10: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-10: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30  </a:t>
            </a:r>
            <a:r>
              <a:rPr lang="el-GR" sz="16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el-GR" sz="1600" i="1" dirty="0" smtClean="0">
                <a:latin typeface="Calibri" pitchFamily="34" charset="0"/>
              </a:rPr>
              <a:t>Η επιμόρφωση ως θεσμός στρατηγικής σημασίας για τη συνεχή επιστημονική                   </a:t>
            </a:r>
          </a:p>
          <a:p>
            <a:r>
              <a:rPr lang="el-GR" sz="1600" i="1" dirty="0" smtClean="0">
                <a:latin typeface="Calibri" pitchFamily="34" charset="0"/>
              </a:rPr>
              <a:t>          και επαγγελματική ανάπτυξη των εκπαιδευτικών</a:t>
            </a:r>
            <a:r>
              <a:rPr lang="el-GR" sz="16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»,</a:t>
            </a:r>
            <a:r>
              <a:rPr lang="el-GR" sz="1600" kern="0" dirty="0" smtClean="0">
                <a:solidFill>
                  <a:srgbClr val="0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dirty="0" smtClean="0">
                <a:latin typeface="Calibri" pitchFamily="34" charset="0"/>
              </a:rPr>
              <a:t>Νικόλαος Τριπόδης</a:t>
            </a:r>
            <a:endParaRPr lang="en-US" sz="1600" dirty="0" smtClean="0">
              <a:latin typeface="Calibri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10:30-11:45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l-GR" sz="16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«Δημιουργικές δραστηριότητες στη Φυσική Αγωγή»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(βιωματικό), </a:t>
            </a:r>
            <a:r>
              <a:rPr lang="el-GR" sz="1600" dirty="0" smtClean="0">
                <a:latin typeface="Calibri" pitchFamily="34" charset="0"/>
              </a:rPr>
              <a:t>Ολυμπία Αγαλιανού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11:45-12:15  Καφές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Προεδρείο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Κωνσταντίνος Κουγιουμτζής, Κυριακή Μαύρου, Βασίλειος Μόσχος</a:t>
            </a:r>
            <a:endParaRPr lang="el-GR" sz="16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12:15-12:30</a:t>
            </a:r>
            <a:r>
              <a:rPr lang="el-GR" sz="16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«</a:t>
            </a:r>
            <a:r>
              <a:rPr lang="el-GR" sz="1600" i="1" dirty="0" smtClean="0">
                <a:latin typeface="Calibri" pitchFamily="34" charset="0"/>
              </a:rPr>
              <a:t>Εργαστήριο Αθλητικής Παιδαγωγικής και Διδακτικής Φυσικής Αγωγής, Σ.Ε.Φ.Α.Α. Πανεπιστημίου Αθηνών: Η συμβολή του στην ανάπτυξη της Φυσικής Αγωγής», </a:t>
            </a:r>
            <a:r>
              <a:rPr lang="el-GR" sz="1600" dirty="0" smtClean="0">
                <a:latin typeface="Calibri" pitchFamily="34" charset="0"/>
              </a:rPr>
              <a:t>Κατερίνα </a:t>
            </a:r>
            <a:r>
              <a:rPr lang="el-GR" sz="1600" dirty="0" err="1" smtClean="0">
                <a:latin typeface="Calibri" pitchFamily="34" charset="0"/>
              </a:rPr>
              <a:t>Ζουνχιά</a:t>
            </a:r>
            <a:r>
              <a:rPr lang="el-GR" sz="1600" dirty="0" smtClean="0">
                <a:latin typeface="Calibri" pitchFamily="34" charset="0"/>
              </a:rPr>
              <a:t>, </a:t>
            </a:r>
            <a:endParaRPr lang="en-US" sz="1600" dirty="0" smtClean="0">
              <a:latin typeface="Calibri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Υπεύθυνη Εργαστήριου Αθλητικής Παιδαγωγικής και Διδακτικής Σ.Ε.Φ.Φ.Α. 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Ε.Κ.Π.Α.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12:30-13:45  </a:t>
            </a:r>
            <a:r>
              <a:rPr lang="el-GR" sz="16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el-GR" sz="1600" i="1" dirty="0" smtClean="0">
                <a:latin typeface="Calibri" pitchFamily="34" charset="0"/>
              </a:rPr>
              <a:t>Διδασκαλία παιχνιδιών με έμφαση στην τακτική κατανόηση για την ενίσχυση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i="1" dirty="0" smtClean="0">
                <a:latin typeface="Calibri" pitchFamily="34" charset="0"/>
              </a:rPr>
              <a:t>της συμμετοχής και την προαγωγή της ενεργούς μάθησης» 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(βιωματικό), </a:t>
            </a:r>
            <a:r>
              <a:rPr lang="el-GR" sz="1600" dirty="0" smtClean="0">
                <a:latin typeface="Calibri" pitchFamily="34" charset="0"/>
              </a:rPr>
              <a:t>Ασπασία </a:t>
            </a:r>
            <a:r>
              <a:rPr lang="el-GR" sz="1600" dirty="0" err="1" smtClean="0">
                <a:latin typeface="Calibri" pitchFamily="34" charset="0"/>
              </a:rPr>
              <a:t>Δανιά</a:t>
            </a:r>
            <a:r>
              <a:rPr lang="el-GR" sz="1600" dirty="0" smtClean="0">
                <a:latin typeface="Calibri" pitchFamily="34" charset="0"/>
              </a:rPr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13:45-14:00  </a:t>
            </a:r>
            <a:r>
              <a:rPr lang="el-GR" sz="16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Αναστοχασμός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συμπεράσματα, ψήφισμα </a:t>
            </a:r>
            <a:r>
              <a:rPr lang="el-GR" sz="1600" dirty="0" smtClean="0">
                <a:latin typeface="Calibri" pitchFamily="34" charset="0"/>
              </a:rPr>
              <a:t>για την εισαγωγή της Φυσικής Αγωγής στο νηπιαγωγείο</a:t>
            </a:r>
            <a:r>
              <a:rPr lang="en-US" sz="1600" dirty="0" smtClean="0">
                <a:latin typeface="Calibri" pitchFamily="34" charset="0"/>
              </a:rPr>
              <a:t>.</a:t>
            </a:r>
            <a:r>
              <a:rPr lang="el-GR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l-GR" sz="1600" dirty="0" smtClean="0">
              <a:latin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Θα χορηγηθεί βεβαίωση παρακολούθησης στο τέλος της ημερίδας. </a:t>
            </a:r>
            <a:endParaRPr lang="en-US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cs typeface="Times New Roman" pitchFamily="18" charset="0"/>
              </a:rPr>
              <a:t>Στην ημερίδα </a:t>
            </a:r>
            <a:r>
              <a:rPr lang="el-GR" sz="1600" dirty="0" smtClean="0">
                <a:latin typeface="Calibri" pitchFamily="34" charset="0"/>
              </a:rPr>
              <a:t>θα παρευρίσκεται και το Δ.Σ. της Ευρωπαϊκής Ένωσης Φυσικής Αγωγής.</a:t>
            </a:r>
            <a:endParaRPr lang="en-US" sz="1600" dirty="0" smtClean="0">
              <a:latin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</a:rPr>
              <a:t>                                                              </a:t>
            </a:r>
            <a:endParaRPr lang="el-GR" sz="1600" dirty="0" smtClean="0"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                                                                                                                </a:t>
            </a:r>
            <a:r>
              <a:rPr lang="en-US" sz="1600" dirty="0" smtClean="0">
                <a:latin typeface="Calibri" pitchFamily="34" charset="0"/>
              </a:rPr>
              <a:t>              </a:t>
            </a:r>
            <a:r>
              <a:rPr lang="el-GR" sz="1600" dirty="0" smtClean="0">
                <a:latin typeface="Calibri" pitchFamily="34" charset="0"/>
              </a:rPr>
              <a:t>Νικόλαος Τριπόδης </a:t>
            </a:r>
            <a:endParaRPr lang="el-GR" sz="1600" i="1" dirty="0" smtClean="0"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i="1" dirty="0" smtClean="0"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i="1" dirty="0" smtClean="0">
                <a:latin typeface="Calibri" pitchFamily="34" charset="0"/>
              </a:rPr>
              <a:t>                                                                                                                  </a:t>
            </a:r>
            <a:r>
              <a:rPr lang="en-US" sz="1600" i="1" dirty="0" smtClean="0">
                <a:latin typeface="Calibri" pitchFamily="34" charset="0"/>
              </a:rPr>
              <a:t>                </a:t>
            </a:r>
            <a:r>
              <a:rPr lang="el-GR" sz="1600" i="1" dirty="0" smtClean="0">
                <a:latin typeface="Calibri" pitchFamily="34" charset="0"/>
              </a:rPr>
              <a:t>Πρόεδρος Π.ΕΝ.Ε.Λ.Φ.Α</a:t>
            </a:r>
            <a:endParaRPr lang="el-GR" sz="1600" b="1" i="1" dirty="0" smtClean="0">
              <a:latin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latin typeface="Calibri" pitchFamily="34" charset="0"/>
              </a:rPr>
              <a:t>                  </a:t>
            </a:r>
            <a:r>
              <a:rPr lang="el-GR" i="1" dirty="0" smtClean="0">
                <a:latin typeface="Calibri" pitchFamily="34" charset="0"/>
              </a:rPr>
              <a:t>                                                                                            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524</Words>
  <Application>Microsoft Office PowerPoint</Application>
  <PresentationFormat>Προβολή στην οθόνη (4:3)</PresentationFormat>
  <Paragraphs>121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nikos</dc:creator>
  <cp:lastModifiedBy>nikos</cp:lastModifiedBy>
  <cp:revision>56</cp:revision>
  <dcterms:created xsi:type="dcterms:W3CDTF">2015-11-27T09:30:01Z</dcterms:created>
  <dcterms:modified xsi:type="dcterms:W3CDTF">2015-12-25T09:39:22Z</dcterms:modified>
</cp:coreProperties>
</file>