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158" y="1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n-US"/>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n-US"/>
          </a:p>
        </p:txBody>
      </p:sp>
      <p:sp>
        <p:nvSpPr>
          <p:cNvPr id="4" name="3 - Θέση ημερομηνίας"/>
          <p:cNvSpPr>
            <a:spLocks noGrp="1"/>
          </p:cNvSpPr>
          <p:nvPr>
            <p:ph type="dt" sz="half" idx="10"/>
          </p:nvPr>
        </p:nvSpPr>
        <p:spPr/>
        <p:txBody>
          <a:bodyPr/>
          <a:lstStyle/>
          <a:p>
            <a:fld id="{214E7CB9-85EB-489E-ACC5-D8CB2366BFA5}" type="datetimeFigureOut">
              <a:rPr lang="en-US" smtClean="0"/>
              <a:pPr/>
              <a:t>4/8/2016</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D48028B5-487C-403A-B35F-F8AB0420543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ημερομηνίας"/>
          <p:cNvSpPr>
            <a:spLocks noGrp="1"/>
          </p:cNvSpPr>
          <p:nvPr>
            <p:ph type="dt" sz="half" idx="10"/>
          </p:nvPr>
        </p:nvSpPr>
        <p:spPr/>
        <p:txBody>
          <a:bodyPr/>
          <a:lstStyle/>
          <a:p>
            <a:fld id="{214E7CB9-85EB-489E-ACC5-D8CB2366BFA5}" type="datetimeFigureOut">
              <a:rPr lang="en-US" smtClean="0"/>
              <a:pPr/>
              <a:t>4/8/2016</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D48028B5-487C-403A-B35F-F8AB0420543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ημερομηνίας"/>
          <p:cNvSpPr>
            <a:spLocks noGrp="1"/>
          </p:cNvSpPr>
          <p:nvPr>
            <p:ph type="dt" sz="half" idx="10"/>
          </p:nvPr>
        </p:nvSpPr>
        <p:spPr/>
        <p:txBody>
          <a:bodyPr/>
          <a:lstStyle/>
          <a:p>
            <a:fld id="{214E7CB9-85EB-489E-ACC5-D8CB2366BFA5}" type="datetimeFigureOut">
              <a:rPr lang="en-US" smtClean="0"/>
              <a:pPr/>
              <a:t>4/8/2016</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D48028B5-487C-403A-B35F-F8AB0420543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ημερομηνίας"/>
          <p:cNvSpPr>
            <a:spLocks noGrp="1"/>
          </p:cNvSpPr>
          <p:nvPr>
            <p:ph type="dt" sz="half" idx="10"/>
          </p:nvPr>
        </p:nvSpPr>
        <p:spPr/>
        <p:txBody>
          <a:bodyPr/>
          <a:lstStyle/>
          <a:p>
            <a:fld id="{214E7CB9-85EB-489E-ACC5-D8CB2366BFA5}" type="datetimeFigureOut">
              <a:rPr lang="en-US" smtClean="0"/>
              <a:pPr/>
              <a:t>4/8/2016</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D48028B5-487C-403A-B35F-F8AB0420543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214E7CB9-85EB-489E-ACC5-D8CB2366BFA5}" type="datetimeFigureOut">
              <a:rPr lang="en-US" smtClean="0"/>
              <a:pPr/>
              <a:t>4/8/2016</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D48028B5-487C-403A-B35F-F8AB0420543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4 - Θέση ημερομηνίας"/>
          <p:cNvSpPr>
            <a:spLocks noGrp="1"/>
          </p:cNvSpPr>
          <p:nvPr>
            <p:ph type="dt" sz="half" idx="10"/>
          </p:nvPr>
        </p:nvSpPr>
        <p:spPr/>
        <p:txBody>
          <a:bodyPr/>
          <a:lstStyle/>
          <a:p>
            <a:fld id="{214E7CB9-85EB-489E-ACC5-D8CB2366BFA5}" type="datetimeFigureOut">
              <a:rPr lang="en-US" smtClean="0"/>
              <a:pPr/>
              <a:t>4/8/2016</a:t>
            </a:fld>
            <a:endParaRPr lang="en-US"/>
          </a:p>
        </p:txBody>
      </p:sp>
      <p:sp>
        <p:nvSpPr>
          <p:cNvPr id="6" name="5 - Θέση υποσέλιδου"/>
          <p:cNvSpPr>
            <a:spLocks noGrp="1"/>
          </p:cNvSpPr>
          <p:nvPr>
            <p:ph type="ftr" sz="quarter" idx="11"/>
          </p:nvPr>
        </p:nvSpPr>
        <p:spPr/>
        <p:txBody>
          <a:bodyPr/>
          <a:lstStyle/>
          <a:p>
            <a:endParaRPr lang="en-US"/>
          </a:p>
        </p:txBody>
      </p:sp>
      <p:sp>
        <p:nvSpPr>
          <p:cNvPr id="7" name="6 - Θέση αριθμού διαφάνειας"/>
          <p:cNvSpPr>
            <a:spLocks noGrp="1"/>
          </p:cNvSpPr>
          <p:nvPr>
            <p:ph type="sldNum" sz="quarter" idx="12"/>
          </p:nvPr>
        </p:nvSpPr>
        <p:spPr/>
        <p:txBody>
          <a:bodyPr/>
          <a:lstStyle/>
          <a:p>
            <a:fld id="{D48028B5-487C-403A-B35F-F8AB0420543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6 - Θέση ημερομηνίας"/>
          <p:cNvSpPr>
            <a:spLocks noGrp="1"/>
          </p:cNvSpPr>
          <p:nvPr>
            <p:ph type="dt" sz="half" idx="10"/>
          </p:nvPr>
        </p:nvSpPr>
        <p:spPr/>
        <p:txBody>
          <a:bodyPr/>
          <a:lstStyle/>
          <a:p>
            <a:fld id="{214E7CB9-85EB-489E-ACC5-D8CB2366BFA5}" type="datetimeFigureOut">
              <a:rPr lang="en-US" smtClean="0"/>
              <a:pPr/>
              <a:t>4/8/2016</a:t>
            </a:fld>
            <a:endParaRPr lang="en-US"/>
          </a:p>
        </p:txBody>
      </p:sp>
      <p:sp>
        <p:nvSpPr>
          <p:cNvPr id="8" name="7 - Θέση υποσέλιδου"/>
          <p:cNvSpPr>
            <a:spLocks noGrp="1"/>
          </p:cNvSpPr>
          <p:nvPr>
            <p:ph type="ftr" sz="quarter" idx="11"/>
          </p:nvPr>
        </p:nvSpPr>
        <p:spPr/>
        <p:txBody>
          <a:bodyPr/>
          <a:lstStyle/>
          <a:p>
            <a:endParaRPr lang="en-US"/>
          </a:p>
        </p:txBody>
      </p:sp>
      <p:sp>
        <p:nvSpPr>
          <p:cNvPr id="9" name="8 - Θέση αριθμού διαφάνειας"/>
          <p:cNvSpPr>
            <a:spLocks noGrp="1"/>
          </p:cNvSpPr>
          <p:nvPr>
            <p:ph type="sldNum" sz="quarter" idx="12"/>
          </p:nvPr>
        </p:nvSpPr>
        <p:spPr/>
        <p:txBody>
          <a:bodyPr/>
          <a:lstStyle/>
          <a:p>
            <a:fld id="{D48028B5-487C-403A-B35F-F8AB0420543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ημερομηνίας"/>
          <p:cNvSpPr>
            <a:spLocks noGrp="1"/>
          </p:cNvSpPr>
          <p:nvPr>
            <p:ph type="dt" sz="half" idx="10"/>
          </p:nvPr>
        </p:nvSpPr>
        <p:spPr/>
        <p:txBody>
          <a:bodyPr/>
          <a:lstStyle/>
          <a:p>
            <a:fld id="{214E7CB9-85EB-489E-ACC5-D8CB2366BFA5}" type="datetimeFigureOut">
              <a:rPr lang="en-US" smtClean="0"/>
              <a:pPr/>
              <a:t>4/8/2016</a:t>
            </a:fld>
            <a:endParaRPr lang="en-US"/>
          </a:p>
        </p:txBody>
      </p:sp>
      <p:sp>
        <p:nvSpPr>
          <p:cNvPr id="4" name="3 - Θέση υποσέλιδου"/>
          <p:cNvSpPr>
            <a:spLocks noGrp="1"/>
          </p:cNvSpPr>
          <p:nvPr>
            <p:ph type="ftr" sz="quarter" idx="11"/>
          </p:nvPr>
        </p:nvSpPr>
        <p:spPr/>
        <p:txBody>
          <a:bodyPr/>
          <a:lstStyle/>
          <a:p>
            <a:endParaRPr lang="en-US"/>
          </a:p>
        </p:txBody>
      </p:sp>
      <p:sp>
        <p:nvSpPr>
          <p:cNvPr id="5" name="4 - Θέση αριθμού διαφάνειας"/>
          <p:cNvSpPr>
            <a:spLocks noGrp="1"/>
          </p:cNvSpPr>
          <p:nvPr>
            <p:ph type="sldNum" sz="quarter" idx="12"/>
          </p:nvPr>
        </p:nvSpPr>
        <p:spPr/>
        <p:txBody>
          <a:bodyPr/>
          <a:lstStyle/>
          <a:p>
            <a:fld id="{D48028B5-487C-403A-B35F-F8AB0420543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14E7CB9-85EB-489E-ACC5-D8CB2366BFA5}" type="datetimeFigureOut">
              <a:rPr lang="en-US" smtClean="0"/>
              <a:pPr/>
              <a:t>4/8/2016</a:t>
            </a:fld>
            <a:endParaRPr lang="en-US"/>
          </a:p>
        </p:txBody>
      </p:sp>
      <p:sp>
        <p:nvSpPr>
          <p:cNvPr id="3" name="2 - Θέση υποσέλιδου"/>
          <p:cNvSpPr>
            <a:spLocks noGrp="1"/>
          </p:cNvSpPr>
          <p:nvPr>
            <p:ph type="ftr" sz="quarter" idx="11"/>
          </p:nvPr>
        </p:nvSpPr>
        <p:spPr/>
        <p:txBody>
          <a:bodyPr/>
          <a:lstStyle/>
          <a:p>
            <a:endParaRPr lang="en-US"/>
          </a:p>
        </p:txBody>
      </p:sp>
      <p:sp>
        <p:nvSpPr>
          <p:cNvPr id="4" name="3 - Θέση αριθμού διαφάνειας"/>
          <p:cNvSpPr>
            <a:spLocks noGrp="1"/>
          </p:cNvSpPr>
          <p:nvPr>
            <p:ph type="sldNum" sz="quarter" idx="12"/>
          </p:nvPr>
        </p:nvSpPr>
        <p:spPr/>
        <p:txBody>
          <a:bodyPr/>
          <a:lstStyle/>
          <a:p>
            <a:fld id="{D48028B5-487C-403A-B35F-F8AB0420543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n-US"/>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14E7CB9-85EB-489E-ACC5-D8CB2366BFA5}" type="datetimeFigureOut">
              <a:rPr lang="en-US" smtClean="0"/>
              <a:pPr/>
              <a:t>4/8/2016</a:t>
            </a:fld>
            <a:endParaRPr lang="en-US"/>
          </a:p>
        </p:txBody>
      </p:sp>
      <p:sp>
        <p:nvSpPr>
          <p:cNvPr id="6" name="5 - Θέση υποσέλιδου"/>
          <p:cNvSpPr>
            <a:spLocks noGrp="1"/>
          </p:cNvSpPr>
          <p:nvPr>
            <p:ph type="ftr" sz="quarter" idx="11"/>
          </p:nvPr>
        </p:nvSpPr>
        <p:spPr/>
        <p:txBody>
          <a:bodyPr/>
          <a:lstStyle/>
          <a:p>
            <a:endParaRPr lang="en-US"/>
          </a:p>
        </p:txBody>
      </p:sp>
      <p:sp>
        <p:nvSpPr>
          <p:cNvPr id="7" name="6 - Θέση αριθμού διαφάνειας"/>
          <p:cNvSpPr>
            <a:spLocks noGrp="1"/>
          </p:cNvSpPr>
          <p:nvPr>
            <p:ph type="sldNum" sz="quarter" idx="12"/>
          </p:nvPr>
        </p:nvSpPr>
        <p:spPr/>
        <p:txBody>
          <a:bodyPr/>
          <a:lstStyle/>
          <a:p>
            <a:fld id="{D48028B5-487C-403A-B35F-F8AB0420543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n-US"/>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14E7CB9-85EB-489E-ACC5-D8CB2366BFA5}" type="datetimeFigureOut">
              <a:rPr lang="en-US" smtClean="0"/>
              <a:pPr/>
              <a:t>4/8/2016</a:t>
            </a:fld>
            <a:endParaRPr lang="en-US"/>
          </a:p>
        </p:txBody>
      </p:sp>
      <p:sp>
        <p:nvSpPr>
          <p:cNvPr id="6" name="5 - Θέση υποσέλιδου"/>
          <p:cNvSpPr>
            <a:spLocks noGrp="1"/>
          </p:cNvSpPr>
          <p:nvPr>
            <p:ph type="ftr" sz="quarter" idx="11"/>
          </p:nvPr>
        </p:nvSpPr>
        <p:spPr/>
        <p:txBody>
          <a:bodyPr/>
          <a:lstStyle/>
          <a:p>
            <a:endParaRPr lang="en-US"/>
          </a:p>
        </p:txBody>
      </p:sp>
      <p:sp>
        <p:nvSpPr>
          <p:cNvPr id="7" name="6 - Θέση αριθμού διαφάνειας"/>
          <p:cNvSpPr>
            <a:spLocks noGrp="1"/>
          </p:cNvSpPr>
          <p:nvPr>
            <p:ph type="sldNum" sz="quarter" idx="12"/>
          </p:nvPr>
        </p:nvSpPr>
        <p:spPr/>
        <p:txBody>
          <a:bodyPr/>
          <a:lstStyle/>
          <a:p>
            <a:fld id="{D48028B5-487C-403A-B35F-F8AB0420543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4E7CB9-85EB-489E-ACC5-D8CB2366BFA5}" type="datetimeFigureOut">
              <a:rPr lang="en-US" smtClean="0"/>
              <a:pPr/>
              <a:t>4/8/2016</a:t>
            </a:fld>
            <a:endParaRPr lang="en-US"/>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8028B5-487C-403A-B35F-F8AB0420543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 Εικόνα" descr="C:\Users\eftychia\Downloads\Desktop\ζωγραφική.jpg"/>
          <p:cNvPicPr/>
          <p:nvPr/>
        </p:nvPicPr>
        <p:blipFill>
          <a:blip r:embed="rId2" cstate="print">
            <a:lum bright="20000" contrast="-45000"/>
          </a:blip>
          <a:srcRect/>
          <a:stretch>
            <a:fillRect/>
          </a:stretch>
        </p:blipFill>
        <p:spPr bwMode="auto">
          <a:xfrm>
            <a:off x="0" y="0"/>
            <a:ext cx="9144000" cy="6858000"/>
          </a:xfrm>
          <a:prstGeom prst="rect">
            <a:avLst/>
          </a:prstGeom>
          <a:noFill/>
          <a:ln w="9525">
            <a:noFill/>
            <a:miter lim="800000"/>
            <a:headEnd/>
            <a:tailEnd/>
          </a:ln>
        </p:spPr>
      </p:pic>
      <p:sp>
        <p:nvSpPr>
          <p:cNvPr id="2" name="1 - Τίτλος"/>
          <p:cNvSpPr>
            <a:spLocks noGrp="1"/>
          </p:cNvSpPr>
          <p:nvPr>
            <p:ph type="ctrTitle"/>
          </p:nvPr>
        </p:nvSpPr>
        <p:spPr>
          <a:xfrm>
            <a:off x="304800" y="228600"/>
            <a:ext cx="8534400" cy="3657599"/>
          </a:xfrm>
        </p:spPr>
        <p:txBody>
          <a:bodyPr>
            <a:normAutofit fontScale="90000"/>
          </a:bodyPr>
          <a:lstStyle/>
          <a:p>
            <a:pPr algn="l"/>
            <a:r>
              <a:rPr lang="el-GR" sz="2400" dirty="0" smtClean="0">
                <a:latin typeface="Monotype Corsiva" pitchFamily="66" charset="0"/>
              </a:rPr>
              <a:t>Προσκαλούμε στις 19-04-2016 στο 5</a:t>
            </a:r>
            <a:r>
              <a:rPr lang="el-GR" sz="2400" baseline="30000" dirty="0" smtClean="0">
                <a:latin typeface="Monotype Corsiva" pitchFamily="66" charset="0"/>
              </a:rPr>
              <a:t>ο</a:t>
            </a:r>
            <a:r>
              <a:rPr lang="el-GR" sz="2400" dirty="0" smtClean="0">
                <a:latin typeface="Monotype Corsiva" pitchFamily="66" charset="0"/>
              </a:rPr>
              <a:t> Γυμνάσιο Νέας Σμύρνης </a:t>
            </a:r>
            <a:br>
              <a:rPr lang="el-GR" sz="2400" dirty="0" smtClean="0">
                <a:latin typeface="Monotype Corsiva" pitchFamily="66" charset="0"/>
              </a:rPr>
            </a:br>
            <a:r>
              <a:rPr lang="el-GR" sz="2400" dirty="0" smtClean="0">
                <a:latin typeface="Monotype Corsiva" pitchFamily="66" charset="0"/>
              </a:rPr>
              <a:t>καθηγητές και μαθητές των σχολικών μονάδων της περιοχής μας στην </a:t>
            </a:r>
            <a:r>
              <a:rPr lang="el-GR" sz="2400" dirty="0" smtClean="0">
                <a:latin typeface="Monotype Corsiva" pitchFamily="66" charset="0"/>
              </a:rPr>
              <a:t>επιμορφωτική </a:t>
            </a:r>
            <a:r>
              <a:rPr lang="el-GR" sz="2400" dirty="0" smtClean="0">
                <a:latin typeface="Monotype Corsiva" pitchFamily="66" charset="0"/>
              </a:rPr>
              <a:t>ξενάγηση των αντιπροσωπευτικών έργων της ζωγραφικής του </a:t>
            </a:r>
            <a:r>
              <a:rPr lang="en-US" sz="2400" dirty="0" smtClean="0">
                <a:latin typeface="Monotype Corsiva" pitchFamily="66" charset="0"/>
              </a:rPr>
              <a:t>Picasso,</a:t>
            </a:r>
            <a:r>
              <a:rPr lang="el-GR" sz="2400" dirty="0" smtClean="0">
                <a:latin typeface="Monotype Corsiva" pitchFamily="66" charset="0"/>
              </a:rPr>
              <a:t>  </a:t>
            </a:r>
            <a:r>
              <a:rPr lang="en-US" sz="2400" dirty="0" smtClean="0">
                <a:latin typeface="Monotype Corsiva" pitchFamily="66" charset="0"/>
              </a:rPr>
              <a:t> </a:t>
            </a:r>
            <a:r>
              <a:rPr lang="en-US" sz="2400" dirty="0" err="1" smtClean="0">
                <a:latin typeface="Monotype Corsiva" pitchFamily="66" charset="0"/>
              </a:rPr>
              <a:t>Dalí</a:t>
            </a:r>
            <a:r>
              <a:rPr lang="en-US" sz="2400" dirty="0" smtClean="0">
                <a:latin typeface="Monotype Corsiva" pitchFamily="66" charset="0"/>
              </a:rPr>
              <a:t> </a:t>
            </a:r>
            <a:r>
              <a:rPr lang="el-GR" sz="2400" dirty="0" smtClean="0">
                <a:latin typeface="Monotype Corsiva" pitchFamily="66" charset="0"/>
              </a:rPr>
              <a:t> και  </a:t>
            </a:r>
            <a:r>
              <a:rPr lang="en-US" sz="2400" dirty="0" err="1" smtClean="0">
                <a:latin typeface="Monotype Corsiva" pitchFamily="66" charset="0"/>
              </a:rPr>
              <a:t>Miró</a:t>
            </a:r>
            <a:r>
              <a:rPr lang="el-GR" sz="2400" dirty="0" smtClean="0">
                <a:latin typeface="Monotype Corsiva" pitchFamily="66" charset="0"/>
              </a:rPr>
              <a:t>  που  υλοποιήθηκαν  από  μαθητές </a:t>
            </a:r>
            <a:br>
              <a:rPr lang="el-GR" sz="2400" dirty="0" smtClean="0">
                <a:latin typeface="Monotype Corsiva" pitchFamily="66" charset="0"/>
              </a:rPr>
            </a:br>
            <a:r>
              <a:rPr lang="el-GR" sz="2400" dirty="0" smtClean="0">
                <a:latin typeface="Monotype Corsiva" pitchFamily="66" charset="0"/>
              </a:rPr>
              <a:t>  της Γ’ Γυμνασίου στο  πλαίσιο του προγράμματος   Αγωγής Σταδιοδρομίας </a:t>
            </a:r>
            <a:br>
              <a:rPr lang="el-GR" sz="2400" dirty="0" smtClean="0">
                <a:latin typeface="Monotype Corsiva" pitchFamily="66" charset="0"/>
              </a:rPr>
            </a:br>
            <a:r>
              <a:rPr lang="el-GR" sz="2400" dirty="0" smtClean="0">
                <a:latin typeface="Monotype Corsiva" pitchFamily="66" charset="0"/>
              </a:rPr>
              <a:t>με  τίτλο :</a:t>
            </a:r>
            <a:br>
              <a:rPr lang="el-GR" sz="2400" dirty="0" smtClean="0">
                <a:latin typeface="Monotype Corsiva" pitchFamily="66" charset="0"/>
              </a:rPr>
            </a:br>
            <a:r>
              <a:rPr lang="el-GR" sz="2400" dirty="0" smtClean="0">
                <a:latin typeface="Monotype Corsiva" pitchFamily="66" charset="0"/>
              </a:rPr>
              <a:t> «</a:t>
            </a:r>
            <a:r>
              <a:rPr lang="el-GR" sz="2400" b="1" dirty="0" smtClean="0">
                <a:latin typeface="Monotype Corsiva" pitchFamily="66" charset="0"/>
              </a:rPr>
              <a:t>Ο  </a:t>
            </a:r>
            <a:r>
              <a:rPr lang="el-GR" sz="2400" b="1" dirty="0">
                <a:latin typeface="Monotype Corsiva" pitchFamily="66" charset="0"/>
              </a:rPr>
              <a:t>ασυμβίβαστος  </a:t>
            </a:r>
            <a:r>
              <a:rPr lang="el-GR" sz="2400" b="1" dirty="0" err="1">
                <a:latin typeface="Monotype Corsiva" pitchFamily="66" charset="0"/>
              </a:rPr>
              <a:t>P.Picasso</a:t>
            </a:r>
            <a:r>
              <a:rPr lang="el-GR" sz="2400" b="1" dirty="0">
                <a:latin typeface="Monotype Corsiva" pitchFamily="66" charset="0"/>
              </a:rPr>
              <a:t>,  o σουρεαλιστής S. </a:t>
            </a:r>
            <a:r>
              <a:rPr lang="el-GR" sz="2400" b="1" dirty="0" err="1">
                <a:latin typeface="Monotype Corsiva" pitchFamily="66" charset="0"/>
              </a:rPr>
              <a:t>Dalί</a:t>
            </a:r>
            <a:r>
              <a:rPr lang="el-GR" sz="2400" b="1" dirty="0">
                <a:latin typeface="Monotype Corsiva" pitchFamily="66" charset="0"/>
              </a:rPr>
              <a:t>   </a:t>
            </a:r>
            <a:r>
              <a:rPr lang="el-GR" sz="2400" b="1" dirty="0" smtClean="0">
                <a:latin typeface="Monotype Corsiva" pitchFamily="66" charset="0"/>
              </a:rPr>
              <a:t/>
            </a:r>
            <a:br>
              <a:rPr lang="el-GR" sz="2400" b="1" dirty="0" smtClean="0">
                <a:latin typeface="Monotype Corsiva" pitchFamily="66" charset="0"/>
              </a:rPr>
            </a:br>
            <a:r>
              <a:rPr lang="el-GR" sz="2400" b="1" dirty="0" smtClean="0">
                <a:latin typeface="Monotype Corsiva" pitchFamily="66" charset="0"/>
              </a:rPr>
              <a:t>και </a:t>
            </a:r>
            <a:r>
              <a:rPr lang="en-US" sz="2400" b="1" dirty="0">
                <a:latin typeface="Monotype Corsiva" pitchFamily="66" charset="0"/>
              </a:rPr>
              <a:t>o</a:t>
            </a:r>
            <a:r>
              <a:rPr lang="el-GR" sz="2400" b="1" dirty="0">
                <a:latin typeface="Monotype Corsiva" pitchFamily="66" charset="0"/>
              </a:rPr>
              <a:t> εξαγριωμένος J. </a:t>
            </a:r>
            <a:r>
              <a:rPr lang="en-US" sz="2400" b="1" dirty="0">
                <a:latin typeface="Monotype Corsiva" pitchFamily="66" charset="0"/>
              </a:rPr>
              <a:t>Mir</a:t>
            </a:r>
            <a:r>
              <a:rPr lang="el-GR" sz="2400" b="1" dirty="0">
                <a:latin typeface="Monotype Corsiva" pitchFamily="66" charset="0"/>
              </a:rPr>
              <a:t>ό  παρουσιάζουν  με  την  πινελιά τους </a:t>
            </a:r>
            <a:r>
              <a:rPr lang="el-GR" sz="2400" b="1" dirty="0" smtClean="0">
                <a:latin typeface="Monotype Corsiva" pitchFamily="66" charset="0"/>
              </a:rPr>
              <a:t/>
            </a:r>
            <a:br>
              <a:rPr lang="el-GR" sz="2400" b="1" dirty="0" smtClean="0">
                <a:latin typeface="Monotype Corsiva" pitchFamily="66" charset="0"/>
              </a:rPr>
            </a:br>
            <a:r>
              <a:rPr lang="el-GR" sz="2400" b="1" dirty="0" smtClean="0">
                <a:latin typeface="Monotype Corsiva" pitchFamily="66" charset="0"/>
              </a:rPr>
              <a:t>τα </a:t>
            </a:r>
            <a:r>
              <a:rPr lang="el-GR" sz="2400" b="1" dirty="0">
                <a:latin typeface="Monotype Corsiva" pitchFamily="66" charset="0"/>
              </a:rPr>
              <a:t>γεγονότα της ανθρώπινης </a:t>
            </a:r>
            <a:r>
              <a:rPr lang="el-GR" sz="2400" b="1" dirty="0" smtClean="0">
                <a:latin typeface="Monotype Corsiva" pitchFamily="66" charset="0"/>
              </a:rPr>
              <a:t>ζωής</a:t>
            </a:r>
            <a:r>
              <a:rPr lang="el-GR" sz="2400" dirty="0" smtClean="0">
                <a:latin typeface="Monotype Corsiva" pitchFamily="66" charset="0"/>
              </a:rPr>
              <a:t>»</a:t>
            </a:r>
            <a:endParaRPr lang="en-US" sz="2400" dirty="0">
              <a:latin typeface="Monotype Corsiva" pitchFamily="66" charset="0"/>
            </a:endParaRPr>
          </a:p>
        </p:txBody>
      </p:sp>
      <p:sp>
        <p:nvSpPr>
          <p:cNvPr id="3" name="2 - Υπότιτλος"/>
          <p:cNvSpPr>
            <a:spLocks noGrp="1"/>
          </p:cNvSpPr>
          <p:nvPr>
            <p:ph type="subTitle" idx="1"/>
          </p:nvPr>
        </p:nvSpPr>
        <p:spPr>
          <a:xfrm>
            <a:off x="2743200" y="5334000"/>
            <a:ext cx="6400800" cy="1524000"/>
          </a:xfrm>
        </p:spPr>
        <p:txBody>
          <a:bodyPr>
            <a:noAutofit/>
          </a:bodyPr>
          <a:lstStyle/>
          <a:p>
            <a:r>
              <a:rPr lang="el-GR" sz="2400" b="1" dirty="0" smtClean="0">
                <a:solidFill>
                  <a:schemeClr val="tx1"/>
                </a:solidFill>
                <a:latin typeface="Monotype Corsiva" pitchFamily="66" charset="0"/>
              </a:rPr>
              <a:t>19 Απριλίου, 9:00-14:00</a:t>
            </a:r>
          </a:p>
          <a:p>
            <a:r>
              <a:rPr lang="el-GR" sz="2000" dirty="0" smtClean="0">
                <a:solidFill>
                  <a:schemeClr val="tx1"/>
                </a:solidFill>
                <a:latin typeface="Monotype Corsiva" pitchFamily="66" charset="0"/>
              </a:rPr>
              <a:t>Παρακαλούμε όπως μας ενημερώνετε τηλεφωνικά για την ώρα προσέλευσή σας στο τηλέφωνο </a:t>
            </a:r>
            <a:r>
              <a:rPr lang="el-GR" sz="2000" b="1" dirty="0" smtClean="0">
                <a:solidFill>
                  <a:schemeClr val="tx1"/>
                </a:solidFill>
                <a:latin typeface="Monotype Corsiva" pitchFamily="66" charset="0"/>
              </a:rPr>
              <a:t>2109321951</a:t>
            </a:r>
            <a:endParaRPr lang="en-US" sz="2000" b="1" dirty="0">
              <a:solidFill>
                <a:schemeClr val="tx1"/>
              </a:solidFill>
              <a:latin typeface="Monotype Corsiva" pitchFamily="66" charset="0"/>
            </a:endParaRPr>
          </a:p>
        </p:txBody>
      </p:sp>
      <p:sp>
        <p:nvSpPr>
          <p:cNvPr id="4" name="3 - TextBox"/>
          <p:cNvSpPr txBox="1"/>
          <p:nvPr/>
        </p:nvSpPr>
        <p:spPr>
          <a:xfrm>
            <a:off x="152400" y="3810000"/>
            <a:ext cx="8991600" cy="1200329"/>
          </a:xfrm>
          <a:prstGeom prst="rect">
            <a:avLst/>
          </a:prstGeom>
          <a:noFill/>
        </p:spPr>
        <p:txBody>
          <a:bodyPr wrap="square" rtlCol="0">
            <a:spAutoFit/>
          </a:bodyPr>
          <a:lstStyle/>
          <a:p>
            <a:r>
              <a:rPr lang="el-GR" sz="2400" b="1" dirty="0">
                <a:latin typeface="Monotype Corsiva" pitchFamily="66" charset="0"/>
                <a:ea typeface="+mj-ea"/>
                <a:cs typeface="+mj-cs"/>
              </a:rPr>
              <a:t>Συντονίστρια του </a:t>
            </a:r>
            <a:r>
              <a:rPr lang="el-GR" sz="2400" b="1" dirty="0" smtClean="0">
                <a:latin typeface="Monotype Corsiva" pitchFamily="66" charset="0"/>
                <a:ea typeface="+mj-ea"/>
                <a:cs typeface="+mj-cs"/>
              </a:rPr>
              <a:t>προγράμματος</a:t>
            </a:r>
            <a:r>
              <a:rPr lang="el-GR" sz="2400" b="1" dirty="0">
                <a:latin typeface="Monotype Corsiva" pitchFamily="66" charset="0"/>
                <a:ea typeface="+mj-ea"/>
                <a:cs typeface="+mj-cs"/>
              </a:rPr>
              <a:t>	              </a:t>
            </a:r>
            <a:r>
              <a:rPr lang="el-GR" sz="2400" b="1" dirty="0" smtClean="0">
                <a:latin typeface="Monotype Corsiva" pitchFamily="66" charset="0"/>
                <a:ea typeface="+mj-ea"/>
                <a:cs typeface="+mj-cs"/>
              </a:rPr>
              <a:t> Ε</a:t>
            </a:r>
            <a:r>
              <a:rPr lang="el-GR" sz="2400" b="1" dirty="0">
                <a:latin typeface="Monotype Corsiva" pitchFamily="66" charset="0"/>
                <a:ea typeface="+mj-ea"/>
                <a:cs typeface="+mj-cs"/>
              </a:rPr>
              <a:t>. </a:t>
            </a:r>
            <a:r>
              <a:rPr lang="el-GR" sz="2400" b="1" dirty="0" err="1">
                <a:latin typeface="Monotype Corsiva" pitchFamily="66" charset="0"/>
                <a:ea typeface="+mj-ea"/>
                <a:cs typeface="+mj-cs"/>
              </a:rPr>
              <a:t>Κωνσταντακοπούλου</a:t>
            </a:r>
            <a:r>
              <a:rPr lang="el-GR" sz="2400" b="1" dirty="0">
                <a:latin typeface="Monotype Corsiva" pitchFamily="66" charset="0"/>
                <a:ea typeface="+mj-ea"/>
                <a:cs typeface="+mj-cs"/>
              </a:rPr>
              <a:t> </a:t>
            </a:r>
            <a:br>
              <a:rPr lang="el-GR" sz="2400" b="1" dirty="0">
                <a:latin typeface="Monotype Corsiva" pitchFamily="66" charset="0"/>
                <a:ea typeface="+mj-ea"/>
                <a:cs typeface="+mj-cs"/>
              </a:rPr>
            </a:br>
            <a:r>
              <a:rPr lang="el-GR" sz="2400" b="1" dirty="0" err="1">
                <a:latin typeface="Monotype Corsiva" pitchFamily="66" charset="0"/>
                <a:ea typeface="+mj-ea"/>
                <a:cs typeface="+mj-cs"/>
              </a:rPr>
              <a:t>Συνδιοργάνωση</a:t>
            </a:r>
            <a:r>
              <a:rPr lang="el-GR" sz="2400" b="1" dirty="0">
                <a:latin typeface="Monotype Corsiva" pitchFamily="66" charset="0"/>
                <a:ea typeface="+mj-ea"/>
                <a:cs typeface="+mj-cs"/>
              </a:rPr>
              <a:t> με </a:t>
            </a:r>
            <a:r>
              <a:rPr lang="el-GR" sz="2400" b="1" dirty="0" smtClean="0">
                <a:latin typeface="Monotype Corsiva" pitchFamily="66" charset="0"/>
                <a:ea typeface="+mj-ea"/>
                <a:cs typeface="+mj-cs"/>
              </a:rPr>
              <a:t>την υπεύθυνη </a:t>
            </a:r>
          </a:p>
          <a:p>
            <a:r>
              <a:rPr lang="el-GR" sz="2400" b="1" dirty="0" smtClean="0">
                <a:latin typeface="Monotype Corsiva" pitchFamily="66" charset="0"/>
                <a:ea typeface="+mj-ea"/>
                <a:cs typeface="+mj-cs"/>
              </a:rPr>
              <a:t>του  ΚΕΣΥΠ  Καλλιθέας                                              </a:t>
            </a:r>
            <a:r>
              <a:rPr lang="el-GR" sz="2400" b="1" dirty="0" err="1" smtClean="0">
                <a:latin typeface="Monotype Corsiva" pitchFamily="66" charset="0"/>
                <a:ea typeface="+mj-ea"/>
                <a:cs typeface="+mj-cs"/>
              </a:rPr>
              <a:t>Αικ</a:t>
            </a:r>
            <a:r>
              <a:rPr lang="el-GR" sz="2400" b="1" dirty="0">
                <a:latin typeface="Monotype Corsiva" pitchFamily="66" charset="0"/>
                <a:ea typeface="+mj-ea"/>
                <a:cs typeface="+mj-cs"/>
              </a:rPr>
              <a:t>. </a:t>
            </a:r>
            <a:r>
              <a:rPr lang="el-GR" sz="2400" b="1" dirty="0" err="1">
                <a:latin typeface="Monotype Corsiva" pitchFamily="66" charset="0"/>
                <a:ea typeface="+mj-ea"/>
                <a:cs typeface="+mj-cs"/>
              </a:rPr>
              <a:t>Κορδονούρη</a:t>
            </a:r>
            <a:endParaRPr lang="en-US" sz="2400" b="1" dirty="0">
              <a:latin typeface="Monotype Corsiva" pitchFamily="66" charset="0"/>
              <a:ea typeface="+mj-ea"/>
              <a:cs typeface="+mj-cs"/>
            </a:endParaRPr>
          </a:p>
        </p:txBody>
      </p:sp>
      <p:sp>
        <p:nvSpPr>
          <p:cNvPr id="11266" name="AutoShape 2" descr="Αποτέλεσμα εικόνας για πικασο"/>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268" name="AutoShape 4" descr="Αποτέλεσμα εικόνας για πικασο"/>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1270" name="Picture 6" descr="https://upload.wikimedia.org/wikipedia/commons/9/98/Pablo_picasso_1.jpg"/>
          <p:cNvPicPr>
            <a:picLocks noChangeAspect="1" noChangeArrowheads="1"/>
          </p:cNvPicPr>
          <p:nvPr/>
        </p:nvPicPr>
        <p:blipFill>
          <a:blip r:embed="rId3" cstate="print"/>
          <a:srcRect/>
          <a:stretch>
            <a:fillRect/>
          </a:stretch>
        </p:blipFill>
        <p:spPr bwMode="auto">
          <a:xfrm>
            <a:off x="0" y="5068640"/>
            <a:ext cx="1018056" cy="1263618"/>
          </a:xfrm>
          <a:prstGeom prst="rect">
            <a:avLst/>
          </a:prstGeom>
          <a:noFill/>
        </p:spPr>
      </p:pic>
      <p:pic>
        <p:nvPicPr>
          <p:cNvPr id="11272" name="Picture 8" descr="http://thenewblack.gr/wp-content/uploads/2015/10/blog.jamjar.gr-%CE%91%CE%BD%CF%84%CE%B9%CE%B3%CF%81%CE%B1%CF%86%CE%AE.jpg"/>
          <p:cNvPicPr>
            <a:picLocks noChangeAspect="1" noChangeArrowheads="1"/>
          </p:cNvPicPr>
          <p:nvPr/>
        </p:nvPicPr>
        <p:blipFill>
          <a:blip r:embed="rId4" cstate="print"/>
          <a:srcRect/>
          <a:stretch>
            <a:fillRect/>
          </a:stretch>
        </p:blipFill>
        <p:spPr bwMode="auto">
          <a:xfrm>
            <a:off x="990600" y="4953000"/>
            <a:ext cx="914400" cy="1131508"/>
          </a:xfrm>
          <a:prstGeom prst="rect">
            <a:avLst/>
          </a:prstGeom>
          <a:noFill/>
        </p:spPr>
      </p:pic>
      <p:pic>
        <p:nvPicPr>
          <p:cNvPr id="11274" name="Picture 10" descr="http://www.kar.org.gr/wp-content/uploads/2015/12/www.kar.org.gr_2015-12-17_14-52-51_screenshot_16.jpg"/>
          <p:cNvPicPr>
            <a:picLocks noChangeAspect="1" noChangeArrowheads="1"/>
          </p:cNvPicPr>
          <p:nvPr/>
        </p:nvPicPr>
        <p:blipFill>
          <a:blip r:embed="rId5" cstate="print"/>
          <a:srcRect l="34466" t="19841" r="20567" b="1963"/>
          <a:stretch>
            <a:fillRect/>
          </a:stretch>
        </p:blipFill>
        <p:spPr bwMode="auto">
          <a:xfrm>
            <a:off x="1752600" y="5638800"/>
            <a:ext cx="1084386" cy="983513"/>
          </a:xfrm>
          <a:prstGeom prst="rect">
            <a:avLst/>
          </a:prstGeom>
          <a:noFill/>
        </p:spPr>
      </p:pic>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TotalTime>
  <Words>28</Words>
  <Application>Microsoft Office PowerPoint</Application>
  <PresentationFormat>Προβολή στην οθόνη (4:3)</PresentationFormat>
  <Paragraphs>5</Paragraphs>
  <Slides>1</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vt:i4>
      </vt:variant>
    </vt:vector>
  </HeadingPairs>
  <TitlesOfParts>
    <vt:vector size="5" baseType="lpstr">
      <vt:lpstr>Arial</vt:lpstr>
      <vt:lpstr>Calibri</vt:lpstr>
      <vt:lpstr>Monotype Corsiva</vt:lpstr>
      <vt:lpstr>Θέμα του Office</vt:lpstr>
      <vt:lpstr>Προσκαλούμε στις 19-04-2016 στο 5ο Γυμνάσιο Νέας Σμύρνης  καθηγητές και μαθητές των σχολικών μονάδων της περιοχής μας στην επιμορφωτική ξενάγηση των αντιπροσωπευτικών έργων της ζωγραφικής του Picasso,   Dalí  και  Miró  που  υλοποιήθηκαν  από  μαθητές    της Γ’ Γυμνασίου στο  πλαίσιο του προγράμματος   Αγωγής Σταδιοδρομίας  με  τίτλο :  «Ο  ασυμβίβαστος  P.Picasso,  o σουρεαλιστής S. Dalί    και o εξαγριωμένος J. Mirό  παρουσιάζουν  με  την  πινελιά τους  τα γεγονότα της ανθρώπινης ζωής»</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Προσκαλούμε στο 5ο Γυμνάσιο Νέας Σμύρνης καθηγητές και μαθητές των σχολικών μονάδων της περιοχής μας στην επιμορφωτική ξενάγηση των αντιπροσωπευτικών έργων της ζωγραφικής του Picasso, Dalí και Miró που υλοποιήθηκαν από μαθητές της Γ’ Γυμνασίου στο πλαίσιο του προγράμματος Αγωγής Σταδιοδρομίας με τίτλο «Ο  ασυμβίβαστος  P.Picasso,  o σουρεαλιστής S. Dalί   και o εξαγριωμένος J. Mirό  παρουσιάζουν  με  την  πινελιά τους τα γεγονότα της ανθρώπινης ζωής» Συντονίστρια του προγράμματος κ. Ε. Κωνσταντακοπούλου σε συνδιοργάνωση με το ΚΕΣΥΠ Καλλιθέας, υπέυθυνη κ.Αικ. Κορδονούρη</dc:title>
  <dc:creator>eftyxia</dc:creator>
  <cp:lastModifiedBy>Eleni</cp:lastModifiedBy>
  <cp:revision>10</cp:revision>
  <dcterms:created xsi:type="dcterms:W3CDTF">2016-03-27T13:31:15Z</dcterms:created>
  <dcterms:modified xsi:type="dcterms:W3CDTF">2016-04-08T09:29:56Z</dcterms:modified>
</cp:coreProperties>
</file>